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9" r:id="rId3"/>
    <p:sldId id="29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5"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D9899-7E65-49E4-98E9-79FD88F6C917}" v="2" dt="2025-03-10T16:43:57.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59" d="100"/>
          <a:sy n="59" d="100"/>
        </p:scale>
        <p:origin x="9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KARUNI BASKAR RAJU" userId="dc18c47a9cb3229f" providerId="LiveId" clId="{5C9D9899-7E65-49E4-98E9-79FD88F6C917}"/>
    <pc:docChg chg="undo custSel addSld modSld">
      <pc:chgData name="BASKARUNI BASKAR RAJU" userId="dc18c47a9cb3229f" providerId="LiveId" clId="{5C9D9899-7E65-49E4-98E9-79FD88F6C917}" dt="2025-03-10T17:52:32.346" v="417" actId="255"/>
      <pc:docMkLst>
        <pc:docMk/>
      </pc:docMkLst>
      <pc:sldChg chg="modSp mod">
        <pc:chgData name="BASKARUNI BASKAR RAJU" userId="dc18c47a9cb3229f" providerId="LiveId" clId="{5C9D9899-7E65-49E4-98E9-79FD88F6C917}" dt="2025-03-10T17:50:14.857" v="413" actId="20577"/>
        <pc:sldMkLst>
          <pc:docMk/>
          <pc:sldMk cId="3427138809" sldId="257"/>
        </pc:sldMkLst>
        <pc:spChg chg="mod">
          <ac:chgData name="BASKARUNI BASKAR RAJU" userId="dc18c47a9cb3229f" providerId="LiveId" clId="{5C9D9899-7E65-49E4-98E9-79FD88F6C917}" dt="2025-03-10T17:50:14.857" v="413" actId="20577"/>
          <ac:spMkLst>
            <pc:docMk/>
            <pc:sldMk cId="3427138809" sldId="257"/>
            <ac:spMk id="3" creationId="{EBA89E26-F1F2-1A2F-DBF8-20C88BC79FF2}"/>
          </ac:spMkLst>
        </pc:spChg>
      </pc:sldChg>
      <pc:sldChg chg="modSp mod">
        <pc:chgData name="BASKARUNI BASKAR RAJU" userId="dc18c47a9cb3229f" providerId="LiveId" clId="{5C9D9899-7E65-49E4-98E9-79FD88F6C917}" dt="2025-03-10T17:52:32.346" v="417" actId="255"/>
        <pc:sldMkLst>
          <pc:docMk/>
          <pc:sldMk cId="2287558297" sldId="263"/>
        </pc:sldMkLst>
        <pc:spChg chg="mod">
          <ac:chgData name="BASKARUNI BASKAR RAJU" userId="dc18c47a9cb3229f" providerId="LiveId" clId="{5C9D9899-7E65-49E4-98E9-79FD88F6C917}" dt="2025-03-10T17:52:32.346" v="417" actId="255"/>
          <ac:spMkLst>
            <pc:docMk/>
            <pc:sldMk cId="2287558297" sldId="263"/>
            <ac:spMk id="3" creationId="{48E45CD6-2DCC-CE5C-B6FB-D59B93283786}"/>
          </ac:spMkLst>
        </pc:spChg>
      </pc:sldChg>
      <pc:sldChg chg="modSp mod">
        <pc:chgData name="BASKARUNI BASKAR RAJU" userId="dc18c47a9cb3229f" providerId="LiveId" clId="{5C9D9899-7E65-49E4-98E9-79FD88F6C917}" dt="2025-03-03T15:01:52.526" v="2" actId="14100"/>
        <pc:sldMkLst>
          <pc:docMk/>
          <pc:sldMk cId="767449354" sldId="264"/>
        </pc:sldMkLst>
        <pc:picChg chg="mod">
          <ac:chgData name="BASKARUNI BASKAR RAJU" userId="dc18c47a9cb3229f" providerId="LiveId" clId="{5C9D9899-7E65-49E4-98E9-79FD88F6C917}" dt="2025-03-03T15:01:52.526" v="2" actId="14100"/>
          <ac:picMkLst>
            <pc:docMk/>
            <pc:sldMk cId="767449354" sldId="264"/>
            <ac:picMk id="5" creationId="{12487596-553D-3D69-1053-4490BE81D6E6}"/>
          </ac:picMkLst>
        </pc:picChg>
      </pc:sldChg>
      <pc:sldChg chg="modSp mod">
        <pc:chgData name="BASKARUNI BASKAR RAJU" userId="dc18c47a9cb3229f" providerId="LiveId" clId="{5C9D9899-7E65-49E4-98E9-79FD88F6C917}" dt="2025-03-03T18:01:26.469" v="355" actId="113"/>
        <pc:sldMkLst>
          <pc:docMk/>
          <pc:sldMk cId="2113323597" sldId="265"/>
        </pc:sldMkLst>
        <pc:spChg chg="mod">
          <ac:chgData name="BASKARUNI BASKAR RAJU" userId="dc18c47a9cb3229f" providerId="LiveId" clId="{5C9D9899-7E65-49E4-98E9-79FD88F6C917}" dt="2025-03-03T18:01:26.469" v="355" actId="113"/>
          <ac:spMkLst>
            <pc:docMk/>
            <pc:sldMk cId="2113323597" sldId="265"/>
            <ac:spMk id="3" creationId="{1C9DC05E-221E-4900-70E6-021723A35672}"/>
          </ac:spMkLst>
        </pc:spChg>
      </pc:sldChg>
      <pc:sldChg chg="addSp delSp modSp mod">
        <pc:chgData name="BASKARUNI BASKAR RAJU" userId="dc18c47a9cb3229f" providerId="LiveId" clId="{5C9D9899-7E65-49E4-98E9-79FD88F6C917}" dt="2025-03-10T16:22:05.792" v="370" actId="14100"/>
        <pc:sldMkLst>
          <pc:docMk/>
          <pc:sldMk cId="2734991735" sldId="267"/>
        </pc:sldMkLst>
        <pc:spChg chg="mod">
          <ac:chgData name="BASKARUNI BASKAR RAJU" userId="dc18c47a9cb3229f" providerId="LiveId" clId="{5C9D9899-7E65-49E4-98E9-79FD88F6C917}" dt="2025-03-10T16:21:54.875" v="368" actId="14100"/>
          <ac:spMkLst>
            <pc:docMk/>
            <pc:sldMk cId="2734991735" sldId="267"/>
            <ac:spMk id="3" creationId="{C044D7BB-13BE-298F-DFAA-0C1072243860}"/>
          </ac:spMkLst>
        </pc:spChg>
        <pc:picChg chg="add mod">
          <ac:chgData name="BASKARUNI BASKAR RAJU" userId="dc18c47a9cb3229f" providerId="LiveId" clId="{5C9D9899-7E65-49E4-98E9-79FD88F6C917}" dt="2025-03-10T16:22:05.792" v="370" actId="14100"/>
          <ac:picMkLst>
            <pc:docMk/>
            <pc:sldMk cId="2734991735" sldId="267"/>
            <ac:picMk id="5" creationId="{6861888B-D08A-9A32-E61F-05FA542F60D4}"/>
          </ac:picMkLst>
        </pc:picChg>
        <pc:picChg chg="add del mod">
          <ac:chgData name="BASKARUNI BASKAR RAJU" userId="dc18c47a9cb3229f" providerId="LiveId" clId="{5C9D9899-7E65-49E4-98E9-79FD88F6C917}" dt="2025-03-10T16:21:38.479" v="364" actId="21"/>
          <ac:picMkLst>
            <pc:docMk/>
            <pc:sldMk cId="2734991735" sldId="267"/>
            <ac:picMk id="6" creationId="{77AEC3D5-E7AF-5A2F-84D6-D3DCF86811E8}"/>
          </ac:picMkLst>
        </pc:picChg>
      </pc:sldChg>
      <pc:sldChg chg="addSp delSp modSp mod">
        <pc:chgData name="BASKARUNI BASKAR RAJU" userId="dc18c47a9cb3229f" providerId="LiveId" clId="{5C9D9899-7E65-49E4-98E9-79FD88F6C917}" dt="2025-03-10T17:20:04.475" v="391" actId="14100"/>
        <pc:sldMkLst>
          <pc:docMk/>
          <pc:sldMk cId="4245588499" sldId="268"/>
        </pc:sldMkLst>
        <pc:picChg chg="add del mod">
          <ac:chgData name="BASKARUNI BASKAR RAJU" userId="dc18c47a9cb3229f" providerId="LiveId" clId="{5C9D9899-7E65-49E4-98E9-79FD88F6C917}" dt="2025-03-10T17:19:46.381" v="385" actId="21"/>
          <ac:picMkLst>
            <pc:docMk/>
            <pc:sldMk cId="4245588499" sldId="268"/>
            <ac:picMk id="4" creationId="{5653C804-408E-A06C-3DDB-C47CE34C590E}"/>
          </ac:picMkLst>
        </pc:picChg>
        <pc:picChg chg="del">
          <ac:chgData name="BASKARUNI BASKAR RAJU" userId="dc18c47a9cb3229f" providerId="LiveId" clId="{5C9D9899-7E65-49E4-98E9-79FD88F6C917}" dt="2025-03-10T15:48:30.680" v="357" actId="21"/>
          <ac:picMkLst>
            <pc:docMk/>
            <pc:sldMk cId="4245588499" sldId="268"/>
            <ac:picMk id="5" creationId="{DE0C30DC-E0BB-F33A-8472-6DACF8864B0D}"/>
          </ac:picMkLst>
        </pc:picChg>
        <pc:picChg chg="add mod">
          <ac:chgData name="BASKARUNI BASKAR RAJU" userId="dc18c47a9cb3229f" providerId="LiveId" clId="{5C9D9899-7E65-49E4-98E9-79FD88F6C917}" dt="2025-03-10T17:20:04.475" v="391" actId="14100"/>
          <ac:picMkLst>
            <pc:docMk/>
            <pc:sldMk cId="4245588499" sldId="268"/>
            <ac:picMk id="7" creationId="{DEE790A9-E776-38B6-6C0F-D2FEE411070D}"/>
          </ac:picMkLst>
        </pc:picChg>
      </pc:sldChg>
      <pc:sldChg chg="addSp delSp modSp mod">
        <pc:chgData name="BASKARUNI BASKAR RAJU" userId="dc18c47a9cb3229f" providerId="LiveId" clId="{5C9D9899-7E65-49E4-98E9-79FD88F6C917}" dt="2025-03-10T16:44:08.588" v="376" actId="14100"/>
        <pc:sldMkLst>
          <pc:docMk/>
          <pc:sldMk cId="3459361184" sldId="269"/>
        </pc:sldMkLst>
        <pc:picChg chg="add mod">
          <ac:chgData name="BASKARUNI BASKAR RAJU" userId="dc18c47a9cb3229f" providerId="LiveId" clId="{5C9D9899-7E65-49E4-98E9-79FD88F6C917}" dt="2025-03-10T16:43:56.125" v="372"/>
          <ac:picMkLst>
            <pc:docMk/>
            <pc:sldMk cId="3459361184" sldId="269"/>
            <ac:picMk id="2" creationId="{320A926C-7BED-C93E-85C7-E33C1C89A776}"/>
          </ac:picMkLst>
        </pc:picChg>
        <pc:picChg chg="add del mod">
          <ac:chgData name="BASKARUNI BASKAR RAJU" userId="dc18c47a9cb3229f" providerId="LiveId" clId="{5C9D9899-7E65-49E4-98E9-79FD88F6C917}" dt="2025-03-10T16:43:54.890" v="371" actId="21"/>
          <ac:picMkLst>
            <pc:docMk/>
            <pc:sldMk cId="3459361184" sldId="269"/>
            <ac:picMk id="4" creationId="{320A926C-7BED-C93E-85C7-E33C1C89A776}"/>
          </ac:picMkLst>
        </pc:picChg>
        <pc:picChg chg="add mod">
          <ac:chgData name="BASKARUNI BASKAR RAJU" userId="dc18c47a9cb3229f" providerId="LiveId" clId="{5C9D9899-7E65-49E4-98E9-79FD88F6C917}" dt="2025-03-10T16:44:08.588" v="376" actId="14100"/>
          <ac:picMkLst>
            <pc:docMk/>
            <pc:sldMk cId="3459361184" sldId="269"/>
            <ac:picMk id="6" creationId="{5267D932-3445-1368-D62E-3121B47792DE}"/>
          </ac:picMkLst>
        </pc:picChg>
      </pc:sldChg>
      <pc:sldChg chg="addSp delSp modSp mod">
        <pc:chgData name="BASKARUNI BASKAR RAJU" userId="dc18c47a9cb3229f" providerId="LiveId" clId="{5C9D9899-7E65-49E4-98E9-79FD88F6C917}" dt="2025-03-10T17:18:02.948" v="384" actId="14100"/>
        <pc:sldMkLst>
          <pc:docMk/>
          <pc:sldMk cId="2315161574" sldId="270"/>
        </pc:sldMkLst>
        <pc:spChg chg="mod">
          <ac:chgData name="BASKARUNI BASKAR RAJU" userId="dc18c47a9cb3229f" providerId="LiveId" clId="{5C9D9899-7E65-49E4-98E9-79FD88F6C917}" dt="2025-03-03T15:29:59.511" v="45" actId="20577"/>
          <ac:spMkLst>
            <pc:docMk/>
            <pc:sldMk cId="2315161574" sldId="270"/>
            <ac:spMk id="3" creationId="{4C62605B-40BD-164D-53D8-870117D02D79}"/>
          </ac:spMkLst>
        </pc:spChg>
        <pc:picChg chg="add del mod">
          <ac:chgData name="BASKARUNI BASKAR RAJU" userId="dc18c47a9cb3229f" providerId="LiveId" clId="{5C9D9899-7E65-49E4-98E9-79FD88F6C917}" dt="2025-03-10T17:17:39.726" v="377" actId="21"/>
          <ac:picMkLst>
            <pc:docMk/>
            <pc:sldMk cId="2315161574" sldId="270"/>
            <ac:picMk id="4" creationId="{247106F8-E5BF-1B90-B3F8-0F755616B836}"/>
          </ac:picMkLst>
        </pc:picChg>
        <pc:picChg chg="add mod">
          <ac:chgData name="BASKARUNI BASKAR RAJU" userId="dc18c47a9cb3229f" providerId="LiveId" clId="{5C9D9899-7E65-49E4-98E9-79FD88F6C917}" dt="2025-03-10T17:18:02.948" v="384" actId="14100"/>
          <ac:picMkLst>
            <pc:docMk/>
            <pc:sldMk cId="2315161574" sldId="270"/>
            <ac:picMk id="5" creationId="{C601C304-9331-DF9E-416F-DC29277A77BA}"/>
          </ac:picMkLst>
        </pc:picChg>
      </pc:sldChg>
      <pc:sldChg chg="modSp mod">
        <pc:chgData name="BASKARUNI BASKAR RAJU" userId="dc18c47a9cb3229f" providerId="LiveId" clId="{5C9D9899-7E65-49E4-98E9-79FD88F6C917}" dt="2025-03-03T15:30:10.295" v="46" actId="1076"/>
        <pc:sldMkLst>
          <pc:docMk/>
          <pc:sldMk cId="1686788982" sldId="271"/>
        </pc:sldMkLst>
        <pc:spChg chg="mod">
          <ac:chgData name="BASKARUNI BASKAR RAJU" userId="dc18c47a9cb3229f" providerId="LiveId" clId="{5C9D9899-7E65-49E4-98E9-79FD88F6C917}" dt="2025-03-03T15:30:10.295" v="46" actId="1076"/>
          <ac:spMkLst>
            <pc:docMk/>
            <pc:sldMk cId="1686788982" sldId="271"/>
            <ac:spMk id="3" creationId="{E714D26B-A6ED-949D-2811-CD1DA7586A84}"/>
          </ac:spMkLst>
        </pc:spChg>
      </pc:sldChg>
      <pc:sldChg chg="modSp mod">
        <pc:chgData name="BASKARUNI BASKAR RAJU" userId="dc18c47a9cb3229f" providerId="LiveId" clId="{5C9D9899-7E65-49E4-98E9-79FD88F6C917}" dt="2025-03-03T18:06:05.357" v="356" actId="20577"/>
        <pc:sldMkLst>
          <pc:docMk/>
          <pc:sldMk cId="1661855773" sldId="294"/>
        </pc:sldMkLst>
        <pc:spChg chg="mod">
          <ac:chgData name="BASKARUNI BASKAR RAJU" userId="dc18c47a9cb3229f" providerId="LiveId" clId="{5C9D9899-7E65-49E4-98E9-79FD88F6C917}" dt="2025-03-03T18:06:05.357" v="356" actId="20577"/>
          <ac:spMkLst>
            <pc:docMk/>
            <pc:sldMk cId="1661855773" sldId="294"/>
            <ac:spMk id="4" creationId="{3B13668E-7EFC-AEAE-53BD-058970834FB3}"/>
          </ac:spMkLst>
        </pc:spChg>
      </pc:sldChg>
      <pc:sldChg chg="modSp new mod">
        <pc:chgData name="BASKARUNI BASKAR RAJU" userId="dc18c47a9cb3229f" providerId="LiveId" clId="{5C9D9899-7E65-49E4-98E9-79FD88F6C917}" dt="2025-03-03T15:49:32.689" v="231" actId="27636"/>
        <pc:sldMkLst>
          <pc:docMk/>
          <pc:sldMk cId="1659809053" sldId="298"/>
        </pc:sldMkLst>
        <pc:spChg chg="mod">
          <ac:chgData name="BASKARUNI BASKAR RAJU" userId="dc18c47a9cb3229f" providerId="LiveId" clId="{5C9D9899-7E65-49E4-98E9-79FD88F6C917}" dt="2025-03-03T15:47:02.222" v="99" actId="20577"/>
          <ac:spMkLst>
            <pc:docMk/>
            <pc:sldMk cId="1659809053" sldId="298"/>
            <ac:spMk id="2" creationId="{AC485935-DD17-FF60-3E23-59C933B97C49}"/>
          </ac:spMkLst>
        </pc:spChg>
        <pc:spChg chg="mod">
          <ac:chgData name="BASKARUNI BASKAR RAJU" userId="dc18c47a9cb3229f" providerId="LiveId" clId="{5C9D9899-7E65-49E4-98E9-79FD88F6C917}" dt="2025-03-03T15:49:32.689" v="231" actId="27636"/>
          <ac:spMkLst>
            <pc:docMk/>
            <pc:sldMk cId="1659809053" sldId="298"/>
            <ac:spMk id="3" creationId="{1DA8FBCF-CD5F-A0DB-613B-8556EBF816A8}"/>
          </ac:spMkLst>
        </pc:spChg>
      </pc:sldChg>
      <pc:sldChg chg="modSp new mod">
        <pc:chgData name="BASKARUNI BASKAR RAJU" userId="dc18c47a9cb3229f" providerId="LiveId" clId="{5C9D9899-7E65-49E4-98E9-79FD88F6C917}" dt="2025-03-03T15:54:18.054" v="311" actId="2711"/>
        <pc:sldMkLst>
          <pc:docMk/>
          <pc:sldMk cId="847540657" sldId="299"/>
        </pc:sldMkLst>
        <pc:spChg chg="mod">
          <ac:chgData name="BASKARUNI BASKAR RAJU" userId="dc18c47a9cb3229f" providerId="LiveId" clId="{5C9D9899-7E65-49E4-98E9-79FD88F6C917}" dt="2025-03-03T15:52:45.953" v="281" actId="113"/>
          <ac:spMkLst>
            <pc:docMk/>
            <pc:sldMk cId="847540657" sldId="299"/>
            <ac:spMk id="2" creationId="{775E5660-71F1-1965-E9C1-C0378510EB7A}"/>
          </ac:spMkLst>
        </pc:spChg>
        <pc:spChg chg="mod">
          <ac:chgData name="BASKARUNI BASKAR RAJU" userId="dc18c47a9cb3229f" providerId="LiveId" clId="{5C9D9899-7E65-49E4-98E9-79FD88F6C917}" dt="2025-03-03T15:54:18.054" v="311" actId="2711"/>
          <ac:spMkLst>
            <pc:docMk/>
            <pc:sldMk cId="847540657" sldId="299"/>
            <ac:spMk id="3" creationId="{6B083151-51AB-27B1-72F6-6E8C711C69E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3/10/2025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3/10/2025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3/10/2025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3/10/2025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3/10/2025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127.0.0.1:8000/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36C9-C80A-4CAD-1C64-C8A98185CE8C}"/>
              </a:ext>
            </a:extLst>
          </p:cNvPr>
          <p:cNvSpPr>
            <a:spLocks noGrp="1"/>
          </p:cNvSpPr>
          <p:nvPr>
            <p:ph type="ctrTitle"/>
          </p:nvPr>
        </p:nvSpPr>
        <p:spPr>
          <a:xfrm>
            <a:off x="1524001" y="1186543"/>
            <a:ext cx="8861214" cy="2928737"/>
          </a:xfrm>
        </p:spPr>
        <p:txBody>
          <a:bodyPr/>
          <a:lstStyle/>
          <a:p>
            <a:r>
              <a:rPr lang="en-US" dirty="0"/>
              <a:t>AI-BASED FAQ CHATBOT WITH VOICE ASSISTANCE</a:t>
            </a:r>
          </a:p>
        </p:txBody>
      </p:sp>
      <p:sp>
        <p:nvSpPr>
          <p:cNvPr id="3" name="Subtitle 2">
            <a:extLst>
              <a:ext uri="{FF2B5EF4-FFF2-40B4-BE49-F238E27FC236}">
                <a16:creationId xmlns:a16="http://schemas.microsoft.com/office/drawing/2014/main" id="{71EE15F5-46E6-0DA1-32C3-EA5CEBF7E5F7}"/>
              </a:ext>
            </a:extLst>
          </p:cNvPr>
          <p:cNvSpPr>
            <a:spLocks noGrp="1"/>
          </p:cNvSpPr>
          <p:nvPr>
            <p:ph type="subTitle" idx="1"/>
          </p:nvPr>
        </p:nvSpPr>
        <p:spPr>
          <a:xfrm>
            <a:off x="0" y="5791680"/>
            <a:ext cx="3537856" cy="848606"/>
          </a:xfrm>
        </p:spPr>
        <p:txBody>
          <a:bodyPr>
            <a:normAutofit lnSpcReduction="10000"/>
          </a:bodyPr>
          <a:lstStyle/>
          <a:p>
            <a:r>
              <a:rPr lang="en-IN" b="1" dirty="0"/>
              <a:t>Department of CSE    Batch No: 4</a:t>
            </a:r>
          </a:p>
          <a:p>
            <a:endParaRPr lang="en-US" dirty="0"/>
          </a:p>
        </p:txBody>
      </p:sp>
      <p:pic>
        <p:nvPicPr>
          <p:cNvPr id="4" name="Picture 3">
            <a:extLst>
              <a:ext uri="{FF2B5EF4-FFF2-40B4-BE49-F238E27FC236}">
                <a16:creationId xmlns:a16="http://schemas.microsoft.com/office/drawing/2014/main" id="{C60CD3FC-E73E-5B8E-FF3C-09D4E72D5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848606"/>
          </a:xfrm>
          <a:prstGeom prst="rect">
            <a:avLst/>
          </a:prstGeom>
        </p:spPr>
      </p:pic>
      <p:sp>
        <p:nvSpPr>
          <p:cNvPr id="8" name="TextBox 7">
            <a:extLst>
              <a:ext uri="{FF2B5EF4-FFF2-40B4-BE49-F238E27FC236}">
                <a16:creationId xmlns:a16="http://schemas.microsoft.com/office/drawing/2014/main" id="{C2CE3B1D-C21C-21F0-B862-C23A783175F1}"/>
              </a:ext>
            </a:extLst>
          </p:cNvPr>
          <p:cNvSpPr txBox="1"/>
          <p:nvPr/>
        </p:nvSpPr>
        <p:spPr>
          <a:xfrm>
            <a:off x="1251857" y="4462172"/>
            <a:ext cx="3418113" cy="1200329"/>
          </a:xfrm>
          <a:prstGeom prst="rect">
            <a:avLst/>
          </a:prstGeom>
          <a:noFill/>
        </p:spPr>
        <p:txBody>
          <a:bodyPr wrap="square">
            <a:spAutoFit/>
          </a:bodyPr>
          <a:lstStyle/>
          <a:p>
            <a:r>
              <a:rPr lang="en-IN" b="1" dirty="0"/>
              <a:t>Presented By:</a:t>
            </a:r>
          </a:p>
          <a:p>
            <a:r>
              <a:rPr lang="en-IN" b="1" dirty="0"/>
              <a:t>B. Baskar Raju(217r1a0513)</a:t>
            </a:r>
          </a:p>
          <a:p>
            <a:r>
              <a:rPr lang="en-IN" b="1" dirty="0"/>
              <a:t>B. Narsimha(217r1a0507)</a:t>
            </a:r>
          </a:p>
          <a:p>
            <a:r>
              <a:rPr lang="en-IN" b="1" dirty="0"/>
              <a:t>S. Vinayak(217r1a0554)</a:t>
            </a:r>
          </a:p>
        </p:txBody>
      </p:sp>
      <p:sp>
        <p:nvSpPr>
          <p:cNvPr id="10" name="TextBox 9">
            <a:extLst>
              <a:ext uri="{FF2B5EF4-FFF2-40B4-BE49-F238E27FC236}">
                <a16:creationId xmlns:a16="http://schemas.microsoft.com/office/drawing/2014/main" id="{FDCD663F-497A-D43E-9AFD-64CA54C31532}"/>
              </a:ext>
            </a:extLst>
          </p:cNvPr>
          <p:cNvSpPr txBox="1"/>
          <p:nvPr/>
        </p:nvSpPr>
        <p:spPr>
          <a:xfrm>
            <a:off x="8109857" y="4600671"/>
            <a:ext cx="3211285" cy="923330"/>
          </a:xfrm>
          <a:prstGeom prst="rect">
            <a:avLst/>
          </a:prstGeom>
          <a:noFill/>
        </p:spPr>
        <p:txBody>
          <a:bodyPr wrap="square">
            <a:spAutoFit/>
          </a:bodyPr>
          <a:lstStyle/>
          <a:p>
            <a:r>
              <a:rPr lang="en-IN" b="1" dirty="0"/>
              <a:t>Under the Guidance of: </a:t>
            </a:r>
          </a:p>
          <a:p>
            <a:r>
              <a:rPr lang="en-IN" b="1" dirty="0"/>
              <a:t>Mr. G. Vinesh Shankar</a:t>
            </a:r>
          </a:p>
          <a:p>
            <a:r>
              <a:rPr lang="en-IN" b="1" dirty="0"/>
              <a:t>(Assistant Professor)</a:t>
            </a:r>
          </a:p>
        </p:txBody>
      </p:sp>
    </p:spTree>
    <p:extLst>
      <p:ext uri="{BB962C8B-B14F-4D97-AF65-F5344CB8AC3E}">
        <p14:creationId xmlns:p14="http://schemas.microsoft.com/office/powerpoint/2010/main" val="313393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24C6-7DBC-2E5C-5EA3-1CCA03FB88BF}"/>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48E45CD6-2DCC-CE5C-B6FB-D59B93283786}"/>
              </a:ext>
            </a:extLst>
          </p:cNvPr>
          <p:cNvSpPr>
            <a:spLocks noGrp="1"/>
          </p:cNvSpPr>
          <p:nvPr>
            <p:ph idx="1"/>
          </p:nvPr>
        </p:nvSpPr>
        <p:spPr>
          <a:xfrm>
            <a:off x="1295400" y="1428750"/>
            <a:ext cx="9601200" cy="3581400"/>
          </a:xfrm>
        </p:spPr>
        <p:txBody>
          <a:bodyPr>
            <a:noAutofit/>
          </a:bodyPr>
          <a:lstStyle/>
          <a:p>
            <a:pPr algn="l">
              <a:spcAft>
                <a:spcPts val="300"/>
              </a:spcAft>
              <a:buFont typeface="Arial" panose="020B0604020202020204" pitchFamily="34" charset="0"/>
              <a:buChar char="•"/>
            </a:pPr>
            <a:r>
              <a:rPr lang="en-US" sz="1800" b="1" i="0" dirty="0">
                <a:solidFill>
                  <a:schemeClr val="tx1"/>
                </a:solidFill>
                <a:effectLst/>
                <a:latin typeface="+mj-lt"/>
              </a:rPr>
              <a:t>Voice-Enabled Interaction</a:t>
            </a:r>
            <a:r>
              <a:rPr lang="en-US" sz="18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Integrates </a:t>
            </a:r>
            <a:r>
              <a:rPr lang="en-US" sz="1800" b="1" i="0" dirty="0">
                <a:solidFill>
                  <a:schemeClr val="tx1"/>
                </a:solidFill>
                <a:effectLst/>
                <a:latin typeface="+mj-lt"/>
              </a:rPr>
              <a:t>voice recognition technology</a:t>
            </a:r>
            <a:r>
              <a:rPr lang="en-US" sz="1800" b="0" i="0" dirty="0">
                <a:solidFill>
                  <a:schemeClr val="tx1"/>
                </a:solidFill>
                <a:effectLst/>
                <a:latin typeface="+mj-lt"/>
              </a:rPr>
              <a:t> to allow users to interact via voice commands.</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Provides an alternative to text-based communication, catering to users who prefer speaking.</a:t>
            </a:r>
          </a:p>
          <a:p>
            <a:pPr algn="l">
              <a:spcBef>
                <a:spcPts val="300"/>
              </a:spcBef>
              <a:spcAft>
                <a:spcPts val="300"/>
              </a:spcAft>
              <a:buFont typeface="Arial" panose="020B0604020202020204" pitchFamily="34" charset="0"/>
              <a:buChar char="•"/>
            </a:pPr>
            <a:r>
              <a:rPr lang="en-US" sz="1800" b="1" i="0" dirty="0">
                <a:solidFill>
                  <a:schemeClr val="tx1"/>
                </a:solidFill>
                <a:effectLst/>
                <a:latin typeface="+mj-lt"/>
              </a:rPr>
              <a:t>Advanced NLP and AI Integration</a:t>
            </a:r>
            <a:r>
              <a:rPr lang="en-US" sz="18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Leverages </a:t>
            </a:r>
            <a:r>
              <a:rPr lang="en-US" sz="1800" b="1" i="0" dirty="0">
                <a:solidFill>
                  <a:schemeClr val="tx1"/>
                </a:solidFill>
                <a:effectLst/>
                <a:latin typeface="+mj-lt"/>
              </a:rPr>
              <a:t>state-of-the-art NLP </a:t>
            </a:r>
            <a:r>
              <a:rPr lang="en-US" sz="1800" i="0" dirty="0">
                <a:solidFill>
                  <a:schemeClr val="tx1"/>
                </a:solidFill>
                <a:effectLst/>
                <a:latin typeface="+mj-lt"/>
              </a:rPr>
              <a:t>techniques</a:t>
            </a:r>
            <a:r>
              <a:rPr lang="en-US" sz="1800" b="0" i="0" dirty="0">
                <a:solidFill>
                  <a:schemeClr val="tx1"/>
                </a:solidFill>
                <a:effectLst/>
                <a:latin typeface="+mj-lt"/>
              </a:rPr>
              <a:t> to understand and process natural language queries.</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Uses </a:t>
            </a:r>
            <a:r>
              <a:rPr lang="en-US" sz="1800" b="1" i="0" dirty="0">
                <a:solidFill>
                  <a:schemeClr val="tx1"/>
                </a:solidFill>
                <a:effectLst/>
                <a:latin typeface="+mj-lt"/>
              </a:rPr>
              <a:t>machine learning algorithms</a:t>
            </a:r>
            <a:r>
              <a:rPr lang="en-US" sz="1800" b="0" i="0" dirty="0">
                <a:solidFill>
                  <a:schemeClr val="tx1"/>
                </a:solidFill>
                <a:effectLst/>
                <a:latin typeface="+mj-lt"/>
              </a:rPr>
              <a:t> to improve accuracy and context awareness over time.</a:t>
            </a:r>
          </a:p>
          <a:p>
            <a:pPr algn="l">
              <a:spcBef>
                <a:spcPts val="300"/>
              </a:spcBef>
              <a:spcAft>
                <a:spcPts val="300"/>
              </a:spcAft>
              <a:buFont typeface="Arial" panose="020B0604020202020204" pitchFamily="34" charset="0"/>
              <a:buChar char="•"/>
            </a:pPr>
            <a:r>
              <a:rPr lang="en-US" sz="1800" b="1" i="0" dirty="0">
                <a:solidFill>
                  <a:schemeClr val="tx1"/>
                </a:solidFill>
                <a:effectLst/>
                <a:latin typeface="+mj-lt"/>
              </a:rPr>
              <a:t>Real-Time Information Retrieval</a:t>
            </a:r>
            <a:r>
              <a:rPr lang="en-US" sz="18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Provides instant, accurate answers by extracting information from a predefined knowledge base.</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Reduces the need for manual searching or waiting for human assistance.</a:t>
            </a:r>
          </a:p>
          <a:p>
            <a:pPr algn="l">
              <a:spcBef>
                <a:spcPts val="300"/>
              </a:spcBef>
              <a:spcAft>
                <a:spcPts val="300"/>
              </a:spcAft>
              <a:buFont typeface="Arial" panose="020B0604020202020204" pitchFamily="34" charset="0"/>
              <a:buChar char="•"/>
            </a:pPr>
            <a:r>
              <a:rPr lang="en-US" sz="1800" b="1" i="0" dirty="0">
                <a:solidFill>
                  <a:schemeClr val="tx1"/>
                </a:solidFill>
                <a:effectLst/>
                <a:latin typeface="+mj-lt"/>
              </a:rPr>
              <a:t>Improved Accessibility for Diverse Users</a:t>
            </a:r>
            <a:r>
              <a:rPr lang="en-US" sz="18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Enhances accessibility for users with disabilities (e.g., visual or hearing impairments).</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Supports voice-based interaction, making it easier for users who struggle with typing.</a:t>
            </a:r>
          </a:p>
          <a:p>
            <a:endParaRPr lang="en-US" sz="1800" dirty="0">
              <a:solidFill>
                <a:schemeClr val="tx1"/>
              </a:solidFill>
              <a:latin typeface="+mj-lt"/>
            </a:endParaRPr>
          </a:p>
        </p:txBody>
      </p:sp>
    </p:spTree>
    <p:extLst>
      <p:ext uri="{BB962C8B-B14F-4D97-AF65-F5344CB8AC3E}">
        <p14:creationId xmlns:p14="http://schemas.microsoft.com/office/powerpoint/2010/main" val="228755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A3C4-678B-CD64-0E15-A28B72D6F6BD}"/>
              </a:ext>
            </a:extLst>
          </p:cNvPr>
          <p:cNvSpPr>
            <a:spLocks noGrp="1"/>
          </p:cNvSpPr>
          <p:nvPr>
            <p:ph type="title"/>
          </p:nvPr>
        </p:nvSpPr>
        <p:spPr/>
        <p:txBody>
          <a:bodyPr/>
          <a:lstStyle/>
          <a:p>
            <a:r>
              <a:rPr lang="en-US" dirty="0"/>
              <a:t>Architecture:</a:t>
            </a:r>
          </a:p>
        </p:txBody>
      </p:sp>
      <p:pic>
        <p:nvPicPr>
          <p:cNvPr id="5" name="Content Placeholder 4">
            <a:extLst>
              <a:ext uri="{FF2B5EF4-FFF2-40B4-BE49-F238E27FC236}">
                <a16:creationId xmlns:a16="http://schemas.microsoft.com/office/drawing/2014/main" id="{12487596-553D-3D69-1053-4490BE81D6E6}"/>
              </a:ext>
            </a:extLst>
          </p:cNvPr>
          <p:cNvPicPr>
            <a:picLocks noGrp="1" noChangeAspect="1"/>
          </p:cNvPicPr>
          <p:nvPr>
            <p:ph idx="1"/>
          </p:nvPr>
        </p:nvPicPr>
        <p:blipFill>
          <a:blip r:embed="rId2"/>
          <a:stretch>
            <a:fillRect/>
          </a:stretch>
        </p:blipFill>
        <p:spPr>
          <a:xfrm>
            <a:off x="979714" y="1338943"/>
            <a:ext cx="10722429" cy="5334000"/>
          </a:xfrm>
        </p:spPr>
      </p:pic>
    </p:spTree>
    <p:extLst>
      <p:ext uri="{BB962C8B-B14F-4D97-AF65-F5344CB8AC3E}">
        <p14:creationId xmlns:p14="http://schemas.microsoft.com/office/powerpoint/2010/main" val="767449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2544-908B-CEFE-F675-9F19FC82A09A}"/>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1C9DC05E-221E-4900-70E6-021723A35672}"/>
              </a:ext>
            </a:extLst>
          </p:cNvPr>
          <p:cNvSpPr>
            <a:spLocks noGrp="1"/>
          </p:cNvSpPr>
          <p:nvPr>
            <p:ph idx="1"/>
          </p:nvPr>
        </p:nvSpPr>
        <p:spPr>
          <a:xfrm>
            <a:off x="1371600" y="1730829"/>
            <a:ext cx="9601200" cy="3581400"/>
          </a:xfrm>
        </p:spPr>
        <p:txBody>
          <a:bodyPr>
            <a:noAutofit/>
          </a:bodyPr>
          <a:lstStyle/>
          <a:p>
            <a:pPr algn="just">
              <a:lnSpc>
                <a:spcPct val="107000"/>
              </a:lnSpc>
              <a:spcAft>
                <a:spcPts val="800"/>
              </a:spcAft>
            </a:pPr>
            <a:r>
              <a:rPr lang="en-US" sz="1800" kern="100" dirty="0">
                <a:effectLst/>
                <a:latin typeface="+mj-lt"/>
                <a:ea typeface="Calibri" panose="020F0502020204030204" pitchFamily="34" charset="0"/>
                <a:cs typeface="Mangal" panose="02040503050203030202" pitchFamily="18" charset="0"/>
              </a:rPr>
              <a:t> Upload Historical Trajectory Dataset : Upload Historical Trajectory Dataset’ button and upload dataset.</a:t>
            </a:r>
            <a:endParaRPr lang="en-US" sz="1800" kern="100" dirty="0">
              <a:effectLst/>
              <a:latin typeface="+mj-lt"/>
              <a:cs typeface="Mangal" panose="02040503050203030202" pitchFamily="18" charset="0"/>
            </a:endParaRPr>
          </a:p>
          <a:p>
            <a:pPr algn="just">
              <a:lnSpc>
                <a:spcPct val="107000"/>
              </a:lnSpc>
              <a:spcAft>
                <a:spcPts val="800"/>
              </a:spcAft>
            </a:pPr>
            <a:r>
              <a:rPr lang="en-US" sz="1800" kern="100" dirty="0">
                <a:effectLst/>
                <a:latin typeface="+mj-lt"/>
                <a:ea typeface="Calibri" panose="020F0502020204030204" pitchFamily="34" charset="0"/>
                <a:cs typeface="Mangal" panose="02040503050203030202" pitchFamily="18" charset="0"/>
              </a:rPr>
              <a:t> Generate Train &amp; Test Model  :Generate Train &amp; Test Model’ button to read dataset and to split dataset into train and test part to generate machine learning train model</a:t>
            </a:r>
            <a:endParaRPr lang="en-US" sz="1800" kern="100" dirty="0">
              <a:effectLst/>
              <a:latin typeface="+mj-lt"/>
              <a:cs typeface="Mangal" panose="02040503050203030202" pitchFamily="18" charset="0"/>
            </a:endParaRPr>
          </a:p>
          <a:p>
            <a:pPr algn="just">
              <a:lnSpc>
                <a:spcPct val="107000"/>
              </a:lnSpc>
              <a:spcAft>
                <a:spcPts val="800"/>
              </a:spcAft>
            </a:pPr>
            <a:r>
              <a:rPr lang="en-US" sz="1800" kern="100" dirty="0">
                <a:effectLst/>
                <a:latin typeface="+mj-lt"/>
                <a:ea typeface="Calibri" panose="020F0502020204030204" pitchFamily="34" charset="0"/>
                <a:cs typeface="Mangal" panose="02040503050203030202" pitchFamily="18" charset="0"/>
              </a:rPr>
              <a:t> Run MLP(Multi Layer Perceptron) </a:t>
            </a:r>
            <a:r>
              <a:rPr lang="en-US" sz="1800" kern="100" dirty="0" err="1">
                <a:effectLst/>
                <a:latin typeface="+mj-lt"/>
                <a:ea typeface="Calibri" panose="020F0502020204030204" pitchFamily="34" charset="0"/>
                <a:cs typeface="Mangal" panose="02040503050203030202" pitchFamily="18" charset="0"/>
              </a:rPr>
              <a:t>Algorithm:Run</a:t>
            </a:r>
            <a:r>
              <a:rPr lang="en-US" sz="1800" kern="100" dirty="0">
                <a:effectLst/>
                <a:latin typeface="+mj-lt"/>
                <a:ea typeface="Calibri" panose="020F0502020204030204" pitchFamily="34" charset="0"/>
                <a:cs typeface="Mangal" panose="02040503050203030202" pitchFamily="18" charset="0"/>
              </a:rPr>
              <a:t> MLP Algorithm’ button to train MLP model and to calculate its accuracy.</a:t>
            </a:r>
            <a:endParaRPr lang="en-US" sz="1800" kern="100" dirty="0">
              <a:effectLst/>
              <a:latin typeface="+mj-lt"/>
              <a:cs typeface="Mangal" panose="02040503050203030202" pitchFamily="18" charset="0"/>
            </a:endParaRPr>
          </a:p>
          <a:p>
            <a:pPr algn="just">
              <a:lnSpc>
                <a:spcPct val="107000"/>
              </a:lnSpc>
              <a:spcAft>
                <a:spcPts val="800"/>
              </a:spcAft>
            </a:pPr>
            <a:r>
              <a:rPr lang="en-US" sz="1800" kern="100" dirty="0">
                <a:effectLst/>
                <a:latin typeface="+mj-lt"/>
                <a:ea typeface="Calibri" panose="020F0502020204030204" pitchFamily="34" charset="0"/>
                <a:cs typeface="Mangal" panose="02040503050203030202" pitchFamily="18" charset="0"/>
              </a:rPr>
              <a:t> Run DDS(</a:t>
            </a:r>
            <a:r>
              <a:rPr lang="en-US" sz="1600" dirty="0"/>
              <a:t>Digital Differential Analyzer)</a:t>
            </a:r>
            <a:r>
              <a:rPr lang="en-US" sz="1800" kern="100" dirty="0">
                <a:effectLst/>
                <a:latin typeface="+mj-lt"/>
                <a:ea typeface="Calibri" panose="020F0502020204030204" pitchFamily="34" charset="0"/>
                <a:cs typeface="Mangal" panose="02040503050203030202" pitchFamily="18" charset="0"/>
              </a:rPr>
              <a:t> with Genetic Algorithm : Run DDS with Genetic Algorithm button to train DDS and to calculate its prediction accuracy.</a:t>
            </a:r>
            <a:endParaRPr lang="en-US" sz="1800" kern="100" dirty="0">
              <a:effectLst/>
              <a:latin typeface="+mj-lt"/>
              <a:cs typeface="Mangal" panose="02040503050203030202" pitchFamily="18" charset="0"/>
            </a:endParaRPr>
          </a:p>
          <a:p>
            <a:pPr algn="just">
              <a:lnSpc>
                <a:spcPct val="107000"/>
              </a:lnSpc>
              <a:spcAft>
                <a:spcPts val="800"/>
              </a:spcAft>
            </a:pPr>
            <a:r>
              <a:rPr lang="en-US" sz="1800" kern="100" dirty="0">
                <a:effectLst/>
                <a:latin typeface="+mj-lt"/>
                <a:ea typeface="Calibri" panose="020F0502020204030204" pitchFamily="34" charset="0"/>
                <a:cs typeface="Mangal" panose="02040503050203030202" pitchFamily="18" charset="0"/>
              </a:rPr>
              <a:t> Predict DDS Type :Predict DDS Type’ button to predict test data</a:t>
            </a:r>
            <a:endParaRPr lang="en-US" sz="1800" kern="100" dirty="0">
              <a:effectLst/>
              <a:latin typeface="+mj-lt"/>
              <a:cs typeface="Mangal" panose="02040503050203030202" pitchFamily="18" charset="0"/>
            </a:endParaRPr>
          </a:p>
          <a:p>
            <a:pPr algn="l">
              <a:spcBef>
                <a:spcPts val="300"/>
              </a:spcBef>
              <a:spcAft>
                <a:spcPts val="300"/>
              </a:spcAft>
              <a:buFont typeface="Wingdings" panose="05000000000000000000" pitchFamily="2" charset="2"/>
              <a:buChar char="§"/>
            </a:pPr>
            <a:r>
              <a:rPr lang="en-US" sz="1800" b="1" i="0" dirty="0">
                <a:solidFill>
                  <a:schemeClr val="tx1"/>
                </a:solidFill>
                <a:effectLst/>
                <a:latin typeface="+mj-lt"/>
              </a:rPr>
              <a:t>Model Development</a:t>
            </a:r>
            <a:r>
              <a:rPr lang="en-US" sz="18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Build machine learning and deep learning models using the preprocessed data.</a:t>
            </a:r>
          </a:p>
          <a:p>
            <a:pPr marL="742950" lvl="1" indent="-285750" algn="l">
              <a:spcBef>
                <a:spcPts val="300"/>
              </a:spcBef>
              <a:buFont typeface="Arial" panose="020B0604020202020204" pitchFamily="34" charset="0"/>
              <a:buChar char="•"/>
            </a:pPr>
            <a:r>
              <a:rPr lang="en-US" sz="1800" b="0" i="0" dirty="0">
                <a:solidFill>
                  <a:schemeClr val="tx1"/>
                </a:solidFill>
                <a:effectLst/>
                <a:latin typeface="+mj-lt"/>
              </a:rPr>
              <a:t>Focus on developing models for tasks like </a:t>
            </a:r>
            <a:r>
              <a:rPr lang="en-US" sz="1800" b="1" i="0" dirty="0">
                <a:solidFill>
                  <a:schemeClr val="tx1"/>
                </a:solidFill>
                <a:effectLst/>
                <a:latin typeface="+mj-lt"/>
              </a:rPr>
              <a:t>natural language understanding (NLU)</a:t>
            </a:r>
            <a:r>
              <a:rPr lang="en-US" sz="1800" b="0" i="0" dirty="0">
                <a:solidFill>
                  <a:schemeClr val="tx1"/>
                </a:solidFill>
                <a:effectLst/>
                <a:latin typeface="+mj-lt"/>
              </a:rPr>
              <a:t> and </a:t>
            </a:r>
            <a:r>
              <a:rPr lang="en-US" sz="1800" b="1" i="0" dirty="0">
                <a:solidFill>
                  <a:schemeClr val="tx1"/>
                </a:solidFill>
                <a:effectLst/>
                <a:latin typeface="+mj-lt"/>
              </a:rPr>
              <a:t>voice recognition</a:t>
            </a:r>
            <a:r>
              <a:rPr lang="en-US" sz="1800" b="0" i="0" dirty="0">
                <a:solidFill>
                  <a:schemeClr val="tx1"/>
                </a:solidFill>
                <a:effectLst/>
                <a:latin typeface="+mj-lt"/>
              </a:rPr>
              <a:t>.</a:t>
            </a:r>
          </a:p>
          <a:p>
            <a:endParaRPr lang="en-US" sz="1800" dirty="0">
              <a:solidFill>
                <a:schemeClr val="tx1"/>
              </a:solidFill>
              <a:latin typeface="+mj-lt"/>
            </a:endParaRPr>
          </a:p>
        </p:txBody>
      </p:sp>
    </p:spTree>
    <p:extLst>
      <p:ext uri="{BB962C8B-B14F-4D97-AF65-F5344CB8AC3E}">
        <p14:creationId xmlns:p14="http://schemas.microsoft.com/office/powerpoint/2010/main" val="2113323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90243-8B4C-E529-F85F-9EDF787C36B9}"/>
              </a:ext>
            </a:extLst>
          </p:cNvPr>
          <p:cNvSpPr>
            <a:spLocks noGrp="1"/>
          </p:cNvSpPr>
          <p:nvPr>
            <p:ph idx="1"/>
          </p:nvPr>
        </p:nvSpPr>
        <p:spPr>
          <a:xfrm>
            <a:off x="1371600" y="511628"/>
            <a:ext cx="9993086" cy="6128657"/>
          </a:xfrm>
        </p:spPr>
        <p:txBody>
          <a:bodyPr>
            <a:normAutofit/>
          </a:bodyPr>
          <a:lstStyle/>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Natural Language Understanding (NLU)</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Implement advanced NLU techniques to comprehend user queries.</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Extract relevant information from the knowledge base.</a:t>
            </a:r>
          </a:p>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Voice Recognition Technology</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Integrate voice recognition to enable users to interact with the chatbot using spoken language.</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Enhance accessibility and user experience through voice-based interactions.</a:t>
            </a:r>
          </a:p>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Knowledge Base Integration</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Connect the chatbot to a predefined knowledge base for accurate information retrieval.</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Ensure real-time responses to user inquiries.</a:t>
            </a:r>
          </a:p>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Personalization and Context Awareness</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Use machine learning algorithms to personalize responses based on user preferences.</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Maintain context across interactions for coherent and relevant conversations.</a:t>
            </a:r>
          </a:p>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Testing and Evaluation</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Conduct experiments to evaluate the effectiveness of the chatbot.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Measure accuracy, response time, and user satisfaction.</a:t>
            </a:r>
          </a:p>
          <a:p>
            <a:pPr algn="l">
              <a:spcBef>
                <a:spcPts val="300"/>
              </a:spcBef>
              <a:spcAft>
                <a:spcPts val="300"/>
              </a:spcAft>
              <a:buFont typeface="Arial" panose="020B0604020202020204" pitchFamily="34" charset="0"/>
              <a:buChar char="•"/>
            </a:pPr>
            <a:r>
              <a:rPr lang="en-US" sz="1600" b="1" i="0" dirty="0">
                <a:solidFill>
                  <a:schemeClr val="tx1"/>
                </a:solidFill>
                <a:effectLst/>
                <a:latin typeface="+mj-lt"/>
              </a:rPr>
              <a:t>Deployment</a:t>
            </a:r>
            <a:r>
              <a:rPr lang="en-US" sz="16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Deploy the AI-based FAQ chatbot with voice assistance on desired platforms (e.g., websites, mobile apps).</a:t>
            </a:r>
          </a:p>
          <a:p>
            <a:pPr marL="742950" lvl="1" indent="-285750" algn="l">
              <a:spcBef>
                <a:spcPts val="300"/>
              </a:spcBef>
              <a:buFont typeface="Arial" panose="020B0604020202020204" pitchFamily="34" charset="0"/>
              <a:buChar char="•"/>
            </a:pPr>
            <a:r>
              <a:rPr lang="en-US" sz="1600" b="0" i="0" dirty="0">
                <a:solidFill>
                  <a:schemeClr val="tx1"/>
                </a:solidFill>
                <a:effectLst/>
                <a:latin typeface="+mj-lt"/>
              </a:rPr>
              <a:t>Ensure seamless integration with existing systems.</a:t>
            </a:r>
          </a:p>
          <a:p>
            <a:endParaRPr lang="en-US" sz="1600" dirty="0">
              <a:latin typeface="+mj-lt"/>
            </a:endParaRPr>
          </a:p>
        </p:txBody>
      </p:sp>
    </p:spTree>
    <p:extLst>
      <p:ext uri="{BB962C8B-B14F-4D97-AF65-F5344CB8AC3E}">
        <p14:creationId xmlns:p14="http://schemas.microsoft.com/office/powerpoint/2010/main" val="647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72F0-EE6E-12BD-E14F-88A95F3A2122}"/>
              </a:ext>
            </a:extLst>
          </p:cNvPr>
          <p:cNvSpPr>
            <a:spLocks noGrp="1"/>
          </p:cNvSpPr>
          <p:nvPr>
            <p:ph type="title"/>
          </p:nvPr>
        </p:nvSpPr>
        <p:spPr/>
        <p:txBody>
          <a:bodyPr/>
          <a:lstStyle/>
          <a:p>
            <a:r>
              <a:rPr lang="en-US" dirty="0"/>
              <a:t>UML Diagrams:</a:t>
            </a:r>
          </a:p>
        </p:txBody>
      </p:sp>
      <p:sp>
        <p:nvSpPr>
          <p:cNvPr id="3" name="Content Placeholder 2">
            <a:extLst>
              <a:ext uri="{FF2B5EF4-FFF2-40B4-BE49-F238E27FC236}">
                <a16:creationId xmlns:a16="http://schemas.microsoft.com/office/drawing/2014/main" id="{C044D7BB-13BE-298F-DFAA-0C1072243860}"/>
              </a:ext>
            </a:extLst>
          </p:cNvPr>
          <p:cNvSpPr>
            <a:spLocks noGrp="1"/>
          </p:cNvSpPr>
          <p:nvPr>
            <p:ph idx="1"/>
          </p:nvPr>
        </p:nvSpPr>
        <p:spPr>
          <a:xfrm>
            <a:off x="1371599" y="2286000"/>
            <a:ext cx="10091057" cy="4125686"/>
          </a:xfrm>
        </p:spPr>
        <p:txBody>
          <a:bodyPr>
            <a:normAutofit/>
          </a:bodyPr>
          <a:lstStyle/>
          <a:p>
            <a:pPr marL="0" indent="0">
              <a:buNone/>
            </a:pPr>
            <a:r>
              <a:rPr lang="en-US" sz="3000" dirty="0"/>
              <a:t>Use Case Diagram:</a:t>
            </a:r>
          </a:p>
          <a:p>
            <a:pPr marL="0" indent="0">
              <a:buNone/>
            </a:pPr>
            <a:endParaRPr lang="en-US" sz="3000" dirty="0"/>
          </a:p>
        </p:txBody>
      </p:sp>
      <p:pic>
        <p:nvPicPr>
          <p:cNvPr id="5" name="Picture 4">
            <a:extLst>
              <a:ext uri="{FF2B5EF4-FFF2-40B4-BE49-F238E27FC236}">
                <a16:creationId xmlns:a16="http://schemas.microsoft.com/office/drawing/2014/main" id="{6861888B-D08A-9A32-E61F-05FA542F60D4}"/>
              </a:ext>
            </a:extLst>
          </p:cNvPr>
          <p:cNvPicPr>
            <a:picLocks noChangeAspect="1"/>
          </p:cNvPicPr>
          <p:nvPr/>
        </p:nvPicPr>
        <p:blipFill>
          <a:blip r:embed="rId2"/>
          <a:stretch>
            <a:fillRect/>
          </a:stretch>
        </p:blipFill>
        <p:spPr>
          <a:xfrm>
            <a:off x="1362074" y="2917371"/>
            <a:ext cx="10220325" cy="3494315"/>
          </a:xfrm>
          <a:prstGeom prst="rect">
            <a:avLst/>
          </a:prstGeom>
        </p:spPr>
      </p:pic>
    </p:spTree>
    <p:extLst>
      <p:ext uri="{BB962C8B-B14F-4D97-AF65-F5344CB8AC3E}">
        <p14:creationId xmlns:p14="http://schemas.microsoft.com/office/powerpoint/2010/main" val="2734991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C62786-1435-4269-28A9-1949F8EE992D}"/>
              </a:ext>
            </a:extLst>
          </p:cNvPr>
          <p:cNvSpPr>
            <a:spLocks noGrp="1"/>
          </p:cNvSpPr>
          <p:nvPr>
            <p:ph idx="1"/>
          </p:nvPr>
        </p:nvSpPr>
        <p:spPr>
          <a:xfrm>
            <a:off x="1371600" y="936171"/>
            <a:ext cx="9601200" cy="4931229"/>
          </a:xfrm>
        </p:spPr>
        <p:txBody>
          <a:bodyPr>
            <a:normAutofit/>
          </a:bodyPr>
          <a:lstStyle/>
          <a:p>
            <a:pPr marL="0" indent="0">
              <a:buNone/>
            </a:pPr>
            <a:r>
              <a:rPr lang="en-US" sz="3000" dirty="0"/>
              <a:t>Class Diagram:</a:t>
            </a:r>
          </a:p>
          <a:p>
            <a:pPr marL="0" indent="0">
              <a:buNone/>
            </a:pPr>
            <a:endParaRPr lang="en-US" sz="3000" dirty="0"/>
          </a:p>
        </p:txBody>
      </p:sp>
      <p:pic>
        <p:nvPicPr>
          <p:cNvPr id="7" name="Picture 6">
            <a:extLst>
              <a:ext uri="{FF2B5EF4-FFF2-40B4-BE49-F238E27FC236}">
                <a16:creationId xmlns:a16="http://schemas.microsoft.com/office/drawing/2014/main" id="{DEE790A9-E776-38B6-6C0F-D2FEE411070D}"/>
              </a:ext>
            </a:extLst>
          </p:cNvPr>
          <p:cNvPicPr>
            <a:picLocks noChangeAspect="1"/>
          </p:cNvPicPr>
          <p:nvPr/>
        </p:nvPicPr>
        <p:blipFill>
          <a:blip r:embed="rId2"/>
          <a:stretch>
            <a:fillRect/>
          </a:stretch>
        </p:blipFill>
        <p:spPr>
          <a:xfrm>
            <a:off x="1513114" y="1491343"/>
            <a:ext cx="9808029" cy="4931229"/>
          </a:xfrm>
          <a:prstGeom prst="rect">
            <a:avLst/>
          </a:prstGeom>
        </p:spPr>
      </p:pic>
    </p:spTree>
    <p:extLst>
      <p:ext uri="{BB962C8B-B14F-4D97-AF65-F5344CB8AC3E}">
        <p14:creationId xmlns:p14="http://schemas.microsoft.com/office/powerpoint/2010/main" val="4245588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BA14B-E686-1CBC-D40D-8C29BA2E4E4A}"/>
              </a:ext>
            </a:extLst>
          </p:cNvPr>
          <p:cNvSpPr>
            <a:spLocks noGrp="1"/>
          </p:cNvSpPr>
          <p:nvPr>
            <p:ph idx="1"/>
          </p:nvPr>
        </p:nvSpPr>
        <p:spPr>
          <a:xfrm>
            <a:off x="1371600" y="446314"/>
            <a:ext cx="9601200" cy="5421086"/>
          </a:xfrm>
        </p:spPr>
        <p:txBody>
          <a:bodyPr>
            <a:normAutofit/>
          </a:bodyPr>
          <a:lstStyle/>
          <a:p>
            <a:pPr marL="0" indent="0">
              <a:buNone/>
            </a:pPr>
            <a:r>
              <a:rPr lang="en-US" sz="3000" dirty="0"/>
              <a:t>Sequence Diagram:</a:t>
            </a:r>
          </a:p>
        </p:txBody>
      </p:sp>
      <p:pic>
        <p:nvPicPr>
          <p:cNvPr id="6" name="Picture 5">
            <a:extLst>
              <a:ext uri="{FF2B5EF4-FFF2-40B4-BE49-F238E27FC236}">
                <a16:creationId xmlns:a16="http://schemas.microsoft.com/office/drawing/2014/main" id="{5267D932-3445-1368-D62E-3121B47792DE}"/>
              </a:ext>
            </a:extLst>
          </p:cNvPr>
          <p:cNvPicPr>
            <a:picLocks noChangeAspect="1"/>
          </p:cNvPicPr>
          <p:nvPr/>
        </p:nvPicPr>
        <p:blipFill>
          <a:blip r:embed="rId2"/>
          <a:stretch>
            <a:fillRect/>
          </a:stretch>
        </p:blipFill>
        <p:spPr>
          <a:xfrm>
            <a:off x="1447801" y="1458686"/>
            <a:ext cx="9601200" cy="4724400"/>
          </a:xfrm>
          <a:prstGeom prst="rect">
            <a:avLst/>
          </a:prstGeom>
        </p:spPr>
      </p:pic>
    </p:spTree>
    <p:extLst>
      <p:ext uri="{BB962C8B-B14F-4D97-AF65-F5344CB8AC3E}">
        <p14:creationId xmlns:p14="http://schemas.microsoft.com/office/powerpoint/2010/main" val="345936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62605B-40BD-164D-53D8-870117D02D79}"/>
              </a:ext>
            </a:extLst>
          </p:cNvPr>
          <p:cNvSpPr>
            <a:spLocks noGrp="1"/>
          </p:cNvSpPr>
          <p:nvPr>
            <p:ph idx="1"/>
          </p:nvPr>
        </p:nvSpPr>
        <p:spPr>
          <a:xfrm>
            <a:off x="1371600" y="587829"/>
            <a:ext cx="9601200" cy="5279571"/>
          </a:xfrm>
        </p:spPr>
        <p:txBody>
          <a:bodyPr>
            <a:normAutofit/>
          </a:bodyPr>
          <a:lstStyle/>
          <a:p>
            <a:pPr marL="0" indent="0">
              <a:buNone/>
            </a:pPr>
            <a:r>
              <a:rPr lang="en-US" sz="3000" dirty="0"/>
              <a:t>Collaboration Diagram:</a:t>
            </a:r>
          </a:p>
        </p:txBody>
      </p:sp>
      <p:pic>
        <p:nvPicPr>
          <p:cNvPr id="5" name="Picture 4">
            <a:extLst>
              <a:ext uri="{FF2B5EF4-FFF2-40B4-BE49-F238E27FC236}">
                <a16:creationId xmlns:a16="http://schemas.microsoft.com/office/drawing/2014/main" id="{C601C304-9331-DF9E-416F-DC29277A77BA}"/>
              </a:ext>
            </a:extLst>
          </p:cNvPr>
          <p:cNvPicPr>
            <a:picLocks noChangeAspect="1"/>
          </p:cNvPicPr>
          <p:nvPr/>
        </p:nvPicPr>
        <p:blipFill>
          <a:blip r:embed="rId2"/>
          <a:stretch>
            <a:fillRect/>
          </a:stretch>
        </p:blipFill>
        <p:spPr>
          <a:xfrm>
            <a:off x="1632858" y="1197428"/>
            <a:ext cx="8937172" cy="5197929"/>
          </a:xfrm>
          <a:prstGeom prst="rect">
            <a:avLst/>
          </a:prstGeom>
        </p:spPr>
      </p:pic>
    </p:spTree>
    <p:extLst>
      <p:ext uri="{BB962C8B-B14F-4D97-AF65-F5344CB8AC3E}">
        <p14:creationId xmlns:p14="http://schemas.microsoft.com/office/powerpoint/2010/main" val="2315161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2B8-9EBB-2A86-6519-5FE18702024F}"/>
              </a:ext>
            </a:extLst>
          </p:cNvPr>
          <p:cNvSpPr>
            <a:spLocks noGrp="1"/>
          </p:cNvSpPr>
          <p:nvPr>
            <p:ph type="title"/>
          </p:nvPr>
        </p:nvSpPr>
        <p:spPr/>
        <p:txBody>
          <a:bodyPr/>
          <a:lstStyle/>
          <a:p>
            <a:r>
              <a:rPr lang="en-US" dirty="0"/>
              <a:t>Sample Code:</a:t>
            </a:r>
          </a:p>
        </p:txBody>
      </p:sp>
      <p:sp>
        <p:nvSpPr>
          <p:cNvPr id="3" name="Content Placeholder 2">
            <a:extLst>
              <a:ext uri="{FF2B5EF4-FFF2-40B4-BE49-F238E27FC236}">
                <a16:creationId xmlns:a16="http://schemas.microsoft.com/office/drawing/2014/main" id="{E714D26B-A6ED-949D-2811-CD1DA7586A84}"/>
              </a:ext>
            </a:extLst>
          </p:cNvPr>
          <p:cNvSpPr>
            <a:spLocks noGrp="1"/>
          </p:cNvSpPr>
          <p:nvPr>
            <p:ph idx="1"/>
          </p:nvPr>
        </p:nvSpPr>
        <p:spPr>
          <a:xfrm>
            <a:off x="1371600" y="1839686"/>
            <a:ext cx="9601200" cy="3581400"/>
          </a:xfrm>
        </p:spPr>
        <p:txBody>
          <a:bodyPr>
            <a:noAutofit/>
          </a:bodyPr>
          <a:lstStyle/>
          <a:p>
            <a:pPr marL="0" indent="0">
              <a:buNone/>
            </a:pPr>
            <a:r>
              <a:rPr lang="en-US" sz="1300" dirty="0"/>
              <a:t>from </a:t>
            </a:r>
            <a:r>
              <a:rPr lang="en-US" sz="1300" dirty="0" err="1"/>
              <a:t>django.shortcuts</a:t>
            </a:r>
            <a:r>
              <a:rPr lang="en-US" sz="1300" dirty="0"/>
              <a:t> import render</a:t>
            </a:r>
          </a:p>
          <a:p>
            <a:pPr marL="0" indent="0">
              <a:buNone/>
            </a:pPr>
            <a:r>
              <a:rPr lang="en-US" sz="1300" dirty="0"/>
              <a:t>from </a:t>
            </a:r>
            <a:r>
              <a:rPr lang="en-US" sz="1300" dirty="0" err="1"/>
              <a:t>django.template</a:t>
            </a:r>
            <a:r>
              <a:rPr lang="en-US" sz="1300" dirty="0"/>
              <a:t> import </a:t>
            </a:r>
            <a:r>
              <a:rPr lang="en-US" sz="1300" dirty="0" err="1"/>
              <a:t>RequestContext</a:t>
            </a:r>
            <a:endParaRPr lang="en-US" sz="1300" dirty="0"/>
          </a:p>
          <a:p>
            <a:pPr marL="0" indent="0">
              <a:buNone/>
            </a:pPr>
            <a:r>
              <a:rPr lang="en-US" sz="1300" dirty="0"/>
              <a:t>from </a:t>
            </a:r>
            <a:r>
              <a:rPr lang="en-US" sz="1300" dirty="0" err="1"/>
              <a:t>django.contrib</a:t>
            </a:r>
            <a:r>
              <a:rPr lang="en-US" sz="1300" dirty="0"/>
              <a:t> import messages</a:t>
            </a:r>
          </a:p>
          <a:p>
            <a:pPr marL="0" indent="0">
              <a:buNone/>
            </a:pPr>
            <a:r>
              <a:rPr lang="en-US" sz="1300" dirty="0"/>
              <a:t>from </a:t>
            </a:r>
            <a:r>
              <a:rPr lang="en-US" sz="1300" dirty="0" err="1"/>
              <a:t>django.http</a:t>
            </a:r>
            <a:r>
              <a:rPr lang="en-US" sz="1300" dirty="0"/>
              <a:t> import </a:t>
            </a:r>
            <a:r>
              <a:rPr lang="en-US" sz="1300" dirty="0" err="1"/>
              <a:t>HttpResponse</a:t>
            </a:r>
            <a:endParaRPr lang="en-US" sz="1300" dirty="0"/>
          </a:p>
          <a:p>
            <a:pPr marL="0" indent="0">
              <a:buNone/>
            </a:pPr>
            <a:r>
              <a:rPr lang="en-US" sz="1300" dirty="0"/>
              <a:t>import </a:t>
            </a:r>
            <a:r>
              <a:rPr lang="en-US" sz="1300" dirty="0" err="1"/>
              <a:t>os</a:t>
            </a:r>
            <a:endParaRPr lang="en-US" sz="1300" dirty="0"/>
          </a:p>
          <a:p>
            <a:pPr marL="0" indent="0">
              <a:buNone/>
            </a:pPr>
            <a:r>
              <a:rPr lang="en-US" sz="1300" dirty="0"/>
              <a:t>import pandas as pd</a:t>
            </a:r>
          </a:p>
          <a:p>
            <a:pPr marL="0" indent="0">
              <a:buNone/>
            </a:pPr>
            <a:r>
              <a:rPr lang="en-US" sz="1300" dirty="0"/>
              <a:t>import </a:t>
            </a:r>
            <a:r>
              <a:rPr lang="en-US" sz="1300" dirty="0" err="1"/>
              <a:t>numpy</a:t>
            </a:r>
            <a:r>
              <a:rPr lang="en-US" sz="1300" dirty="0"/>
              <a:t> as np</a:t>
            </a:r>
          </a:p>
          <a:p>
            <a:pPr marL="0" indent="0">
              <a:buNone/>
            </a:pPr>
            <a:r>
              <a:rPr lang="en-US" sz="1300" dirty="0"/>
              <a:t>import pickle</a:t>
            </a:r>
          </a:p>
          <a:p>
            <a:pPr marL="0" indent="0">
              <a:buNone/>
            </a:pPr>
            <a:r>
              <a:rPr lang="en-US" sz="1300" dirty="0"/>
              <a:t>from </a:t>
            </a:r>
            <a:r>
              <a:rPr lang="en-US" sz="1300" dirty="0" err="1"/>
              <a:t>sklearn.feature_extraction.text</a:t>
            </a:r>
            <a:r>
              <a:rPr lang="en-US" sz="1300" dirty="0"/>
              <a:t> import </a:t>
            </a:r>
            <a:r>
              <a:rPr lang="en-US" sz="1300" dirty="0" err="1"/>
              <a:t>TfidfVectorizer</a:t>
            </a:r>
            <a:endParaRPr lang="en-US" sz="1300" dirty="0"/>
          </a:p>
          <a:p>
            <a:pPr marL="0" indent="0">
              <a:buNone/>
            </a:pPr>
            <a:r>
              <a:rPr lang="en-US" sz="1300" dirty="0"/>
              <a:t>import </a:t>
            </a:r>
            <a:r>
              <a:rPr lang="en-US" sz="1300" dirty="0" err="1"/>
              <a:t>pymysql</a:t>
            </a:r>
            <a:endParaRPr lang="en-US" sz="1300" dirty="0"/>
          </a:p>
          <a:p>
            <a:pPr marL="0" indent="0">
              <a:buNone/>
            </a:pPr>
            <a:r>
              <a:rPr lang="en-US" sz="1300" dirty="0"/>
              <a:t>from </a:t>
            </a:r>
            <a:r>
              <a:rPr lang="en-US" sz="1300" dirty="0" err="1"/>
              <a:t>django.views.decorators.csrf</a:t>
            </a:r>
            <a:r>
              <a:rPr lang="en-US" sz="1300" dirty="0"/>
              <a:t> import </a:t>
            </a:r>
            <a:r>
              <a:rPr lang="en-US" sz="1300" dirty="0" err="1"/>
              <a:t>csrf_exempt</a:t>
            </a:r>
            <a:endParaRPr lang="en-US" sz="1300" dirty="0"/>
          </a:p>
          <a:p>
            <a:pPr marL="0" indent="0">
              <a:buNone/>
            </a:pPr>
            <a:r>
              <a:rPr lang="en-US" sz="1300" dirty="0"/>
              <a:t>import </a:t>
            </a:r>
            <a:r>
              <a:rPr lang="en-US" sz="1300" dirty="0" err="1"/>
              <a:t>os</a:t>
            </a:r>
            <a:endParaRPr lang="en-US" sz="1300" dirty="0"/>
          </a:p>
          <a:p>
            <a:pPr marL="0" indent="0">
              <a:buNone/>
            </a:pPr>
            <a:r>
              <a:rPr lang="en-US" sz="1300" dirty="0"/>
              <a:t>import </a:t>
            </a:r>
            <a:r>
              <a:rPr lang="en-US" sz="1300" dirty="0" err="1"/>
              <a:t>speech_recognition</a:t>
            </a:r>
            <a:r>
              <a:rPr lang="en-US" sz="1300" dirty="0"/>
              <a:t> as </a:t>
            </a:r>
            <a:r>
              <a:rPr lang="en-US" sz="1300" dirty="0" err="1"/>
              <a:t>sr</a:t>
            </a:r>
            <a:endParaRPr lang="en-US" sz="1300" dirty="0"/>
          </a:p>
          <a:p>
            <a:pPr marL="0" indent="0">
              <a:buNone/>
            </a:pPr>
            <a:endParaRPr lang="en-US" sz="1300" dirty="0"/>
          </a:p>
          <a:p>
            <a:pPr marL="0" indent="0">
              <a:buNone/>
            </a:pPr>
            <a:endParaRPr lang="en-US" sz="1300" dirty="0"/>
          </a:p>
          <a:p>
            <a:pPr marL="0" indent="0">
              <a:buNone/>
            </a:pPr>
            <a:endParaRPr lang="en-US" sz="1300" dirty="0"/>
          </a:p>
          <a:p>
            <a:pPr marL="0" indent="0">
              <a:buNone/>
            </a:pPr>
            <a:endParaRPr lang="en-US" sz="1300" dirty="0"/>
          </a:p>
          <a:p>
            <a:pPr marL="0" indent="0">
              <a:buNone/>
            </a:pPr>
            <a:endParaRPr lang="en-US" sz="1300" dirty="0"/>
          </a:p>
          <a:p>
            <a:pPr marL="0" indent="0">
              <a:buNone/>
            </a:pPr>
            <a:endParaRPr lang="en-US" sz="1300" dirty="0"/>
          </a:p>
          <a:p>
            <a:pPr marL="0" indent="0">
              <a:buNone/>
            </a:pPr>
            <a:r>
              <a:rPr lang="en-US" sz="1300" dirty="0"/>
              <a:t> </a:t>
            </a:r>
          </a:p>
        </p:txBody>
      </p:sp>
    </p:spTree>
    <p:extLst>
      <p:ext uri="{BB962C8B-B14F-4D97-AF65-F5344CB8AC3E}">
        <p14:creationId xmlns:p14="http://schemas.microsoft.com/office/powerpoint/2010/main" val="168678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728B2-34E3-6B7E-41A9-B8859FB650C4}"/>
              </a:ext>
            </a:extLst>
          </p:cNvPr>
          <p:cNvSpPr>
            <a:spLocks noGrp="1"/>
          </p:cNvSpPr>
          <p:nvPr>
            <p:ph idx="1"/>
          </p:nvPr>
        </p:nvSpPr>
        <p:spPr>
          <a:xfrm>
            <a:off x="1371600" y="1110343"/>
            <a:ext cx="9601200" cy="4757057"/>
          </a:xfrm>
        </p:spPr>
        <p:txBody>
          <a:bodyPr>
            <a:normAutofit/>
          </a:bodyPr>
          <a:lstStyle/>
          <a:p>
            <a:pPr marL="0" indent="0">
              <a:lnSpc>
                <a:spcPts val="1425"/>
              </a:lnSpc>
              <a:buNone/>
            </a:pPr>
            <a:r>
              <a:rPr lang="en-US" sz="1500" b="0" dirty="0">
                <a:solidFill>
                  <a:schemeClr val="tx1"/>
                </a:solidFill>
                <a:effectLst/>
                <a:latin typeface="+mj-lt"/>
              </a:rPr>
              <a:t>import subprocess</a:t>
            </a:r>
          </a:p>
          <a:p>
            <a:pPr marL="0" indent="0">
              <a:lnSpc>
                <a:spcPts val="1425"/>
              </a:lnSpc>
              <a:buNone/>
            </a:pPr>
            <a:r>
              <a:rPr lang="en-US" sz="1500" b="0" dirty="0">
                <a:solidFill>
                  <a:schemeClr val="tx1"/>
                </a:solidFill>
                <a:effectLst/>
                <a:latin typeface="+mj-lt"/>
              </a:rPr>
              <a:t>from </a:t>
            </a:r>
            <a:r>
              <a:rPr lang="en-US" sz="1500" b="0" dirty="0" err="1">
                <a:solidFill>
                  <a:schemeClr val="tx1"/>
                </a:solidFill>
                <a:effectLst/>
                <a:latin typeface="+mj-lt"/>
              </a:rPr>
              <a:t>numpy</a:t>
            </a:r>
            <a:r>
              <a:rPr lang="en-US" sz="1500" b="0" dirty="0">
                <a:solidFill>
                  <a:schemeClr val="tx1"/>
                </a:solidFill>
                <a:effectLst/>
                <a:latin typeface="+mj-lt"/>
              </a:rPr>
              <a:t> import dot</a:t>
            </a:r>
          </a:p>
          <a:p>
            <a:pPr marL="0" indent="0">
              <a:lnSpc>
                <a:spcPts val="1425"/>
              </a:lnSpc>
              <a:buNone/>
            </a:pPr>
            <a:r>
              <a:rPr lang="en-US" sz="1500" b="0" dirty="0">
                <a:solidFill>
                  <a:schemeClr val="tx1"/>
                </a:solidFill>
                <a:effectLst/>
                <a:latin typeface="+mj-lt"/>
              </a:rPr>
              <a:t>from </a:t>
            </a:r>
            <a:r>
              <a:rPr lang="en-US" sz="1500" b="0" dirty="0" err="1">
                <a:solidFill>
                  <a:schemeClr val="tx1"/>
                </a:solidFill>
                <a:effectLst/>
                <a:latin typeface="+mj-lt"/>
              </a:rPr>
              <a:t>numpy.linalg</a:t>
            </a:r>
            <a:r>
              <a:rPr lang="en-US" sz="1500" b="0" dirty="0">
                <a:solidFill>
                  <a:schemeClr val="tx1"/>
                </a:solidFill>
                <a:effectLst/>
                <a:latin typeface="+mj-lt"/>
              </a:rPr>
              <a:t> import norm</a:t>
            </a:r>
          </a:p>
          <a:p>
            <a:pPr marL="0" indent="0">
              <a:lnSpc>
                <a:spcPts val="1425"/>
              </a:lnSpc>
              <a:buNone/>
            </a:pPr>
            <a:r>
              <a:rPr lang="en-US" sz="1500" b="0" dirty="0">
                <a:solidFill>
                  <a:schemeClr val="tx1"/>
                </a:solidFill>
                <a:effectLst/>
                <a:latin typeface="+mj-lt"/>
              </a:rPr>
              <a:t>from </a:t>
            </a:r>
            <a:r>
              <a:rPr lang="en-US" sz="1500" b="0" dirty="0" err="1">
                <a:solidFill>
                  <a:schemeClr val="tx1"/>
                </a:solidFill>
                <a:effectLst/>
                <a:latin typeface="+mj-lt"/>
              </a:rPr>
              <a:t>django.core.files.storage</a:t>
            </a:r>
            <a:r>
              <a:rPr lang="en-US" sz="1500" b="0" dirty="0">
                <a:solidFill>
                  <a:schemeClr val="tx1"/>
                </a:solidFill>
                <a:effectLst/>
                <a:latin typeface="+mj-lt"/>
              </a:rPr>
              <a:t> import </a:t>
            </a:r>
            <a:r>
              <a:rPr lang="en-US" sz="1500" b="0" dirty="0" err="1">
                <a:solidFill>
                  <a:schemeClr val="tx1"/>
                </a:solidFill>
                <a:effectLst/>
                <a:latin typeface="+mj-lt"/>
              </a:rPr>
              <a:t>FileSystemStorage</a:t>
            </a:r>
            <a:endParaRPr lang="en-US" sz="1500" b="0" dirty="0">
              <a:solidFill>
                <a:schemeClr val="tx1"/>
              </a:solidFill>
              <a:effectLst/>
              <a:latin typeface="+mj-lt"/>
            </a:endParaRPr>
          </a:p>
          <a:p>
            <a:pPr marL="0" indent="0">
              <a:lnSpc>
                <a:spcPts val="1425"/>
              </a:lnSpc>
              <a:buNone/>
            </a:pPr>
            <a:br>
              <a:rPr lang="en-US" sz="1500" b="0" dirty="0">
                <a:solidFill>
                  <a:schemeClr val="tx1"/>
                </a:solidFill>
                <a:effectLst/>
                <a:latin typeface="+mj-lt"/>
              </a:rPr>
            </a:br>
            <a:r>
              <a:rPr lang="en-US" sz="1500" b="0" dirty="0">
                <a:solidFill>
                  <a:schemeClr val="tx1"/>
                </a:solidFill>
                <a:effectLst/>
                <a:latin typeface="+mj-lt"/>
              </a:rPr>
              <a:t>global </a:t>
            </a:r>
            <a:r>
              <a:rPr lang="en-US" sz="1500" b="0" dirty="0" err="1">
                <a:solidFill>
                  <a:schemeClr val="tx1"/>
                </a:solidFill>
                <a:effectLst/>
                <a:latin typeface="+mj-lt"/>
              </a:rPr>
              <a:t>uname</a:t>
            </a:r>
            <a:r>
              <a:rPr lang="en-US" sz="1500" b="0" dirty="0">
                <a:solidFill>
                  <a:schemeClr val="tx1"/>
                </a:solidFill>
                <a:effectLst/>
                <a:latin typeface="+mj-lt"/>
              </a:rPr>
              <a:t>, questions, answers, vectorizer, </a:t>
            </a:r>
            <a:r>
              <a:rPr lang="en-US" sz="1500" b="0" dirty="0" err="1">
                <a:solidFill>
                  <a:schemeClr val="tx1"/>
                </a:solidFill>
                <a:effectLst/>
                <a:latin typeface="+mj-lt"/>
              </a:rPr>
              <a:t>tfidf</a:t>
            </a:r>
            <a:endParaRPr lang="en-US" sz="1500" b="0" dirty="0">
              <a:solidFill>
                <a:schemeClr val="tx1"/>
              </a:solidFill>
              <a:effectLst/>
              <a:latin typeface="+mj-lt"/>
            </a:endParaRPr>
          </a:p>
          <a:p>
            <a:pPr marL="0" indent="0">
              <a:lnSpc>
                <a:spcPts val="1425"/>
              </a:lnSpc>
              <a:buNone/>
            </a:pPr>
            <a:r>
              <a:rPr lang="en-US" sz="1500" b="0" dirty="0">
                <a:solidFill>
                  <a:schemeClr val="tx1"/>
                </a:solidFill>
                <a:effectLst/>
                <a:latin typeface="+mj-lt"/>
              </a:rPr>
              <a:t>recognizer = </a:t>
            </a:r>
            <a:r>
              <a:rPr lang="en-US" sz="1500" b="0" dirty="0" err="1">
                <a:solidFill>
                  <a:schemeClr val="tx1"/>
                </a:solidFill>
                <a:effectLst/>
                <a:latin typeface="+mj-lt"/>
              </a:rPr>
              <a:t>sr.Recognizer</a:t>
            </a:r>
            <a:r>
              <a:rPr lang="en-US" sz="1500" b="0" dirty="0">
                <a:solidFill>
                  <a:schemeClr val="tx1"/>
                </a:solidFill>
                <a:effectLst/>
                <a:latin typeface="+mj-lt"/>
              </a:rPr>
              <a:t>()</a:t>
            </a:r>
          </a:p>
          <a:p>
            <a:pPr marL="0" indent="0">
              <a:lnSpc>
                <a:spcPts val="1425"/>
              </a:lnSpc>
              <a:buNone/>
            </a:pPr>
            <a:br>
              <a:rPr lang="en-US" sz="1500" b="0" dirty="0">
                <a:solidFill>
                  <a:schemeClr val="tx1"/>
                </a:solidFill>
                <a:effectLst/>
                <a:latin typeface="+mj-lt"/>
              </a:rPr>
            </a:br>
            <a:r>
              <a:rPr lang="en-US" sz="1500" b="0" dirty="0">
                <a:solidFill>
                  <a:schemeClr val="tx1"/>
                </a:solidFill>
                <a:effectLst/>
                <a:latin typeface="+mj-lt"/>
              </a:rPr>
              <a:t>def </a:t>
            </a:r>
            <a:r>
              <a:rPr lang="en-US" sz="1500" b="0" dirty="0" err="1">
                <a:solidFill>
                  <a:schemeClr val="tx1"/>
                </a:solidFill>
                <a:effectLst/>
                <a:latin typeface="+mj-lt"/>
              </a:rPr>
              <a:t>trainModel</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global questions, answers, vectorizer, </a:t>
            </a:r>
            <a:r>
              <a:rPr lang="en-US" sz="1500" b="0" dirty="0" err="1">
                <a:solidFill>
                  <a:schemeClr val="tx1"/>
                </a:solidFill>
                <a:effectLst/>
                <a:latin typeface="+mj-lt"/>
              </a:rPr>
              <a:t>tfidf</a:t>
            </a:r>
            <a:endParaRPr lang="en-US" sz="1500" b="0" dirty="0">
              <a:solidFill>
                <a:schemeClr val="tx1"/>
              </a:solidFill>
              <a:effectLst/>
              <a:latin typeface="+mj-lt"/>
            </a:endParaRPr>
          </a:p>
          <a:p>
            <a:pPr marL="0" indent="0">
              <a:lnSpc>
                <a:spcPts val="1425"/>
              </a:lnSpc>
              <a:buNone/>
            </a:pPr>
            <a:r>
              <a:rPr lang="en-US" sz="1500" b="0" dirty="0">
                <a:solidFill>
                  <a:schemeClr val="tx1"/>
                </a:solidFill>
                <a:effectLst/>
                <a:latin typeface="+mj-lt"/>
              </a:rPr>
              <a:t>    questions = []</a:t>
            </a:r>
          </a:p>
          <a:p>
            <a:pPr marL="0" indent="0">
              <a:lnSpc>
                <a:spcPts val="1425"/>
              </a:lnSpc>
              <a:buNone/>
            </a:pPr>
            <a:r>
              <a:rPr lang="en-US" sz="1500" b="0" dirty="0">
                <a:solidFill>
                  <a:schemeClr val="tx1"/>
                </a:solidFill>
                <a:effectLst/>
                <a:latin typeface="+mj-lt"/>
              </a:rPr>
              <a:t>    answers = []</a:t>
            </a:r>
          </a:p>
          <a:p>
            <a:pPr marL="0" indent="0">
              <a:lnSpc>
                <a:spcPts val="1425"/>
              </a:lnSpc>
              <a:buNone/>
            </a:pPr>
            <a:r>
              <a:rPr lang="en-US" sz="1500" b="0" dirty="0">
                <a:solidFill>
                  <a:schemeClr val="tx1"/>
                </a:solidFill>
                <a:effectLst/>
                <a:latin typeface="+mj-lt"/>
              </a:rPr>
              <a:t>    con = </a:t>
            </a:r>
            <a:r>
              <a:rPr lang="en-US" sz="1500" b="0" dirty="0" err="1">
                <a:solidFill>
                  <a:schemeClr val="tx1"/>
                </a:solidFill>
                <a:effectLst/>
                <a:latin typeface="+mj-lt"/>
              </a:rPr>
              <a:t>pymysql.connect</a:t>
            </a:r>
            <a:r>
              <a:rPr lang="en-US" sz="1500" b="0" dirty="0">
                <a:solidFill>
                  <a:schemeClr val="tx1"/>
                </a:solidFill>
                <a:effectLst/>
                <a:latin typeface="+mj-lt"/>
              </a:rPr>
              <a:t>(host='127.0.0.1',port = 3306,user = 'root', password = 'root', database = '</a:t>
            </a:r>
            <a:r>
              <a:rPr lang="en-US" sz="1500" b="0" dirty="0" err="1">
                <a:solidFill>
                  <a:schemeClr val="tx1"/>
                </a:solidFill>
                <a:effectLst/>
                <a:latin typeface="+mj-lt"/>
              </a:rPr>
              <a:t>AIChatbot</a:t>
            </a:r>
            <a:r>
              <a:rPr lang="en-US" sz="1500" b="0" dirty="0">
                <a:solidFill>
                  <a:schemeClr val="tx1"/>
                </a:solidFill>
                <a:effectLst/>
                <a:latin typeface="+mj-lt"/>
              </a:rPr>
              <a:t>',charset='utf8’)</a:t>
            </a:r>
          </a:p>
          <a:p>
            <a:pPr marL="0" indent="0">
              <a:lnSpc>
                <a:spcPts val="1425"/>
              </a:lnSpc>
              <a:buNone/>
            </a:pPr>
            <a:endParaRPr lang="en-US" sz="1500" b="0" dirty="0">
              <a:solidFill>
                <a:schemeClr val="tx1"/>
              </a:solidFill>
              <a:effectLst/>
              <a:latin typeface="+mj-lt"/>
            </a:endParaRPr>
          </a:p>
          <a:p>
            <a:pPr marL="0" indent="0">
              <a:buNone/>
            </a:pPr>
            <a:endParaRPr lang="en-US" sz="1500" dirty="0">
              <a:solidFill>
                <a:schemeClr val="tx1"/>
              </a:solidFill>
              <a:latin typeface="+mj-lt"/>
            </a:endParaRPr>
          </a:p>
        </p:txBody>
      </p:sp>
    </p:spTree>
    <p:extLst>
      <p:ext uri="{BB962C8B-B14F-4D97-AF65-F5344CB8AC3E}">
        <p14:creationId xmlns:p14="http://schemas.microsoft.com/office/powerpoint/2010/main" val="75949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5660-71F1-1965-E9C1-C0378510EB7A}"/>
              </a:ext>
            </a:extLst>
          </p:cNvPr>
          <p:cNvSpPr>
            <a:spLocks noGrp="1"/>
          </p:cNvSpPr>
          <p:nvPr>
            <p:ph type="title"/>
          </p:nvPr>
        </p:nvSpPr>
        <p:spPr/>
        <p:txBody>
          <a:bodyPr>
            <a:normAutofit/>
          </a:bodyPr>
          <a:lstStyle/>
          <a:p>
            <a:r>
              <a:rPr lang="en-US" dirty="0">
                <a:solidFill>
                  <a:srgbClr val="000000"/>
                </a:solidFill>
                <a:effectLst/>
              </a:rPr>
              <a:t>CSE Department Vision and Mission</a:t>
            </a:r>
            <a:endParaRPr lang="en-US" dirty="0"/>
          </a:p>
        </p:txBody>
      </p:sp>
      <p:sp>
        <p:nvSpPr>
          <p:cNvPr id="3" name="Content Placeholder 2">
            <a:extLst>
              <a:ext uri="{FF2B5EF4-FFF2-40B4-BE49-F238E27FC236}">
                <a16:creationId xmlns:a16="http://schemas.microsoft.com/office/drawing/2014/main" id="{6B083151-51AB-27B1-72F6-6E8C711C69EE}"/>
              </a:ext>
            </a:extLst>
          </p:cNvPr>
          <p:cNvSpPr>
            <a:spLocks noGrp="1"/>
          </p:cNvSpPr>
          <p:nvPr>
            <p:ph idx="1"/>
          </p:nvPr>
        </p:nvSpPr>
        <p:spPr/>
        <p:txBody>
          <a:bodyPr>
            <a:normAutofit fontScale="92500" lnSpcReduction="20000"/>
          </a:bodyPr>
          <a:lstStyle/>
          <a:p>
            <a:pPr marL="0" indent="0">
              <a:buNone/>
            </a:pPr>
            <a:r>
              <a:rPr lang="en-US" sz="3000" dirty="0">
                <a:solidFill>
                  <a:srgbClr val="000000"/>
                </a:solidFill>
                <a:effectLst/>
                <a:latin typeface="+mj-lt"/>
              </a:rPr>
              <a:t>Vision</a:t>
            </a:r>
            <a:r>
              <a:rPr lang="en-US" sz="3000" b="1" dirty="0">
                <a:solidFill>
                  <a:srgbClr val="000000"/>
                </a:solidFill>
                <a:effectLst/>
                <a:latin typeface="+mj-lt"/>
              </a:rPr>
              <a:t>:</a:t>
            </a:r>
          </a:p>
          <a:p>
            <a:pPr marL="0" indent="0">
              <a:buNone/>
            </a:pPr>
            <a:r>
              <a:rPr lang="en-US" sz="1800" dirty="0">
                <a:solidFill>
                  <a:srgbClr val="000000"/>
                </a:solidFill>
                <a:latin typeface="Times New Roman" panose="02020603050405020304" pitchFamily="18" charset="0"/>
              </a:rPr>
              <a:t>	</a:t>
            </a:r>
            <a:r>
              <a:rPr lang="en-US" sz="1800" dirty="0">
                <a:solidFill>
                  <a:srgbClr val="000000"/>
                </a:solidFill>
                <a:effectLst/>
                <a:latin typeface="+mj-lt"/>
              </a:rPr>
              <a:t>To Provide quality education and a conducive learning environment in computer engineering that foster critical thinking, creativity, and practical problem-solving skills.</a:t>
            </a:r>
          </a:p>
          <a:p>
            <a:pPr marL="0" indent="0">
              <a:buNone/>
            </a:pPr>
            <a:endParaRPr lang="en-US" sz="1800" dirty="0">
              <a:solidFill>
                <a:srgbClr val="000000"/>
              </a:solidFill>
              <a:latin typeface="Times New Roman" panose="02020603050405020304" pitchFamily="18" charset="0"/>
            </a:endParaRPr>
          </a:p>
          <a:p>
            <a:pPr marL="0" indent="0">
              <a:buNone/>
            </a:pPr>
            <a:r>
              <a:rPr lang="en-US" sz="3000" dirty="0">
                <a:solidFill>
                  <a:srgbClr val="000000"/>
                </a:solidFill>
                <a:effectLst/>
                <a:latin typeface="+mj-lt"/>
              </a:rPr>
              <a:t>Mission:</a:t>
            </a:r>
          </a:p>
          <a:p>
            <a:pPr marL="0" indent="0">
              <a:buNone/>
            </a:pPr>
            <a:r>
              <a:rPr lang="en-US" sz="1800" dirty="0">
                <a:solidFill>
                  <a:srgbClr val="000000"/>
                </a:solidFill>
                <a:effectLst/>
                <a:latin typeface="+mj-lt"/>
              </a:rPr>
              <a:t>1. To educate the students in fundamental principles of computing and induce the skills needed to solve practical problems. </a:t>
            </a:r>
            <a:endParaRPr lang="en-US" sz="2800" dirty="0">
              <a:latin typeface="+mj-lt"/>
            </a:endParaRPr>
          </a:p>
          <a:p>
            <a:pPr marL="0" indent="0">
              <a:buNone/>
            </a:pPr>
            <a:r>
              <a:rPr lang="en-US" sz="1800" dirty="0">
                <a:solidFill>
                  <a:srgbClr val="000000"/>
                </a:solidFill>
                <a:effectLst/>
                <a:latin typeface="+mj-lt"/>
              </a:rPr>
              <a:t>2. To provide State-of-the-art computing laboratory facilities to promote </a:t>
            </a:r>
            <a:r>
              <a:rPr lang="en-US" sz="1800" dirty="0" err="1">
                <a:solidFill>
                  <a:srgbClr val="000000"/>
                </a:solidFill>
                <a:effectLst/>
                <a:latin typeface="+mj-lt"/>
              </a:rPr>
              <a:t>industryinstitute</a:t>
            </a:r>
            <a:r>
              <a:rPr lang="en-US" sz="1800" dirty="0">
                <a:solidFill>
                  <a:srgbClr val="000000"/>
                </a:solidFill>
                <a:effectLst/>
                <a:latin typeface="+mj-lt"/>
              </a:rPr>
              <a:t> interaction to enhance student’s practical knowledge. </a:t>
            </a:r>
            <a:endParaRPr lang="en-US" sz="2800" dirty="0">
              <a:latin typeface="+mj-lt"/>
            </a:endParaRPr>
          </a:p>
          <a:p>
            <a:pPr marL="0" indent="0">
              <a:buNone/>
            </a:pPr>
            <a:r>
              <a:rPr lang="en-US" sz="1800" dirty="0">
                <a:solidFill>
                  <a:srgbClr val="000000"/>
                </a:solidFill>
                <a:effectLst/>
                <a:latin typeface="+mj-lt"/>
              </a:rPr>
              <a:t>3. To Inculcate self-learning abilities, team spirit, and professional ethics among the students to serve society.</a:t>
            </a:r>
            <a:endParaRPr lang="en-US" sz="3000" dirty="0">
              <a:latin typeface="+mj-lt"/>
            </a:endParaRPr>
          </a:p>
        </p:txBody>
      </p:sp>
    </p:spTree>
    <p:extLst>
      <p:ext uri="{BB962C8B-B14F-4D97-AF65-F5344CB8AC3E}">
        <p14:creationId xmlns:p14="http://schemas.microsoft.com/office/powerpoint/2010/main" val="84754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4D6ED-F042-A7A9-3878-5893B686C11F}"/>
              </a:ext>
            </a:extLst>
          </p:cNvPr>
          <p:cNvSpPr>
            <a:spLocks noGrp="1"/>
          </p:cNvSpPr>
          <p:nvPr>
            <p:ph idx="1"/>
          </p:nvPr>
        </p:nvSpPr>
        <p:spPr>
          <a:xfrm>
            <a:off x="1371600" y="381000"/>
            <a:ext cx="9601200" cy="5486400"/>
          </a:xfrm>
        </p:spPr>
        <p:txBody>
          <a:bodyPr>
            <a:normAutofit/>
          </a:bodyPr>
          <a:lstStyle/>
          <a:p>
            <a:pPr marL="0" indent="0">
              <a:lnSpc>
                <a:spcPts val="1425"/>
              </a:lnSpc>
              <a:buNone/>
            </a:pPr>
            <a:r>
              <a:rPr lang="en-US" sz="1500" b="0" dirty="0">
                <a:solidFill>
                  <a:schemeClr val="tx1"/>
                </a:solidFill>
                <a:effectLst/>
                <a:latin typeface="+mj-lt"/>
              </a:rPr>
              <a:t>    with con:</a:t>
            </a:r>
          </a:p>
          <a:p>
            <a:pPr marL="0" indent="0">
              <a:lnSpc>
                <a:spcPts val="1425"/>
              </a:lnSpc>
              <a:buNone/>
            </a:pPr>
            <a:r>
              <a:rPr lang="en-US" sz="1500" b="0" dirty="0">
                <a:solidFill>
                  <a:schemeClr val="tx1"/>
                </a:solidFill>
                <a:effectLst/>
                <a:latin typeface="+mj-lt"/>
              </a:rPr>
              <a:t>        cur = </a:t>
            </a:r>
            <a:r>
              <a:rPr lang="en-US" sz="1500" b="0" dirty="0" err="1">
                <a:solidFill>
                  <a:schemeClr val="tx1"/>
                </a:solidFill>
                <a:effectLst/>
                <a:latin typeface="+mj-lt"/>
              </a:rPr>
              <a:t>con.cursor</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a:t>
            </a:r>
            <a:r>
              <a:rPr lang="en-US" sz="1500" b="0" dirty="0" err="1">
                <a:solidFill>
                  <a:schemeClr val="tx1"/>
                </a:solidFill>
                <a:effectLst/>
                <a:latin typeface="+mj-lt"/>
              </a:rPr>
              <a:t>cur.execute</a:t>
            </a:r>
            <a:r>
              <a:rPr lang="en-US" sz="1500" b="0" dirty="0">
                <a:solidFill>
                  <a:schemeClr val="tx1"/>
                </a:solidFill>
                <a:effectLst/>
                <a:latin typeface="+mj-lt"/>
              </a:rPr>
              <a:t>("select * FROM </a:t>
            </a:r>
            <a:r>
              <a:rPr lang="en-US" sz="1500" b="0" dirty="0" err="1">
                <a:solidFill>
                  <a:schemeClr val="tx1"/>
                </a:solidFill>
                <a:effectLst/>
                <a:latin typeface="+mj-lt"/>
              </a:rPr>
              <a:t>faq</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rows = </a:t>
            </a:r>
            <a:r>
              <a:rPr lang="en-US" sz="1500" b="0" dirty="0" err="1">
                <a:solidFill>
                  <a:schemeClr val="tx1"/>
                </a:solidFill>
                <a:effectLst/>
                <a:latin typeface="+mj-lt"/>
              </a:rPr>
              <a:t>cur.fetchall</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for row in rows:</a:t>
            </a:r>
          </a:p>
          <a:p>
            <a:pPr marL="0" indent="0">
              <a:lnSpc>
                <a:spcPts val="1425"/>
              </a:lnSpc>
              <a:buNone/>
            </a:pPr>
            <a:r>
              <a:rPr lang="en-US" sz="1500" b="0" dirty="0">
                <a:solidFill>
                  <a:schemeClr val="tx1"/>
                </a:solidFill>
                <a:effectLst/>
                <a:latin typeface="+mj-lt"/>
              </a:rPr>
              <a:t>            </a:t>
            </a:r>
            <a:r>
              <a:rPr lang="en-US" sz="1500" b="0" dirty="0" err="1">
                <a:solidFill>
                  <a:schemeClr val="tx1"/>
                </a:solidFill>
                <a:effectLst/>
                <a:latin typeface="+mj-lt"/>
              </a:rPr>
              <a:t>questions.append</a:t>
            </a:r>
            <a:r>
              <a:rPr lang="en-US" sz="1500" b="0" dirty="0">
                <a:solidFill>
                  <a:schemeClr val="tx1"/>
                </a:solidFill>
                <a:effectLst/>
                <a:latin typeface="+mj-lt"/>
              </a:rPr>
              <a:t>(row[0].strip().lower())</a:t>
            </a:r>
          </a:p>
          <a:p>
            <a:pPr marL="0" indent="0">
              <a:lnSpc>
                <a:spcPts val="1425"/>
              </a:lnSpc>
              <a:buNone/>
            </a:pPr>
            <a:r>
              <a:rPr lang="en-US" sz="1500" b="0" dirty="0">
                <a:solidFill>
                  <a:schemeClr val="tx1"/>
                </a:solidFill>
                <a:effectLst/>
                <a:latin typeface="+mj-lt"/>
              </a:rPr>
              <a:t>            </a:t>
            </a:r>
            <a:r>
              <a:rPr lang="en-US" sz="1500" b="0" dirty="0" err="1">
                <a:solidFill>
                  <a:schemeClr val="tx1"/>
                </a:solidFill>
                <a:effectLst/>
                <a:latin typeface="+mj-lt"/>
              </a:rPr>
              <a:t>answers.append</a:t>
            </a:r>
            <a:r>
              <a:rPr lang="en-US" sz="1500" b="0" dirty="0">
                <a:solidFill>
                  <a:schemeClr val="tx1"/>
                </a:solidFill>
                <a:effectLst/>
                <a:latin typeface="+mj-lt"/>
              </a:rPr>
              <a:t>(row[1])</a:t>
            </a:r>
          </a:p>
          <a:p>
            <a:pPr marL="0" indent="0">
              <a:lnSpc>
                <a:spcPts val="1425"/>
              </a:lnSpc>
              <a:buNone/>
            </a:pPr>
            <a:r>
              <a:rPr lang="en-US" sz="1500" b="0" dirty="0">
                <a:solidFill>
                  <a:schemeClr val="tx1"/>
                </a:solidFill>
                <a:effectLst/>
                <a:latin typeface="+mj-lt"/>
              </a:rPr>
              <a:t>    vectorizer = </a:t>
            </a:r>
            <a:r>
              <a:rPr lang="en-US" sz="1500" b="0" dirty="0" err="1">
                <a:solidFill>
                  <a:schemeClr val="tx1"/>
                </a:solidFill>
                <a:effectLst/>
                <a:latin typeface="+mj-lt"/>
              </a:rPr>
              <a:t>TfidfVectorizer</a:t>
            </a:r>
            <a:r>
              <a:rPr lang="en-US" sz="1500" b="0" dirty="0">
                <a:solidFill>
                  <a:schemeClr val="tx1"/>
                </a:solidFill>
                <a:effectLst/>
                <a:latin typeface="+mj-lt"/>
              </a:rPr>
              <a:t>(</a:t>
            </a:r>
            <a:r>
              <a:rPr lang="en-US" sz="1500" b="0" dirty="0" err="1">
                <a:solidFill>
                  <a:schemeClr val="tx1"/>
                </a:solidFill>
                <a:effectLst/>
                <a:latin typeface="+mj-lt"/>
              </a:rPr>
              <a:t>use_idf</a:t>
            </a:r>
            <a:r>
              <a:rPr lang="en-US" sz="1500" b="0" dirty="0">
                <a:solidFill>
                  <a:schemeClr val="tx1"/>
                </a:solidFill>
                <a:effectLst/>
                <a:latin typeface="+mj-lt"/>
              </a:rPr>
              <a:t>=True, </a:t>
            </a:r>
            <a:r>
              <a:rPr lang="en-US" sz="1500" b="0" dirty="0" err="1">
                <a:solidFill>
                  <a:schemeClr val="tx1"/>
                </a:solidFill>
                <a:effectLst/>
                <a:latin typeface="+mj-lt"/>
              </a:rPr>
              <a:t>smooth_idf</a:t>
            </a:r>
            <a:r>
              <a:rPr lang="en-US" sz="1500" b="0" dirty="0">
                <a:solidFill>
                  <a:schemeClr val="tx1"/>
                </a:solidFill>
                <a:effectLst/>
                <a:latin typeface="+mj-lt"/>
              </a:rPr>
              <a:t>=False, norm=None, </a:t>
            </a:r>
            <a:r>
              <a:rPr lang="en-US" sz="1500" b="0" dirty="0" err="1">
                <a:solidFill>
                  <a:schemeClr val="tx1"/>
                </a:solidFill>
                <a:effectLst/>
                <a:latin typeface="+mj-lt"/>
              </a:rPr>
              <a:t>decode_error</a:t>
            </a:r>
            <a:r>
              <a:rPr lang="en-US" sz="1500" b="0" dirty="0">
                <a:solidFill>
                  <a:schemeClr val="tx1"/>
                </a:solidFill>
                <a:effectLst/>
                <a:latin typeface="+mj-lt"/>
              </a:rPr>
              <a:t>='replace')</a:t>
            </a:r>
          </a:p>
          <a:p>
            <a:pPr marL="0" indent="0">
              <a:lnSpc>
                <a:spcPts val="1425"/>
              </a:lnSpc>
              <a:buNone/>
            </a:pPr>
            <a:r>
              <a:rPr lang="en-US" sz="1500" b="0" dirty="0">
                <a:solidFill>
                  <a:schemeClr val="tx1"/>
                </a:solidFill>
                <a:effectLst/>
                <a:latin typeface="+mj-lt"/>
              </a:rPr>
              <a:t>    </a:t>
            </a:r>
            <a:r>
              <a:rPr lang="en-US" sz="1500" b="0" dirty="0" err="1">
                <a:solidFill>
                  <a:schemeClr val="tx1"/>
                </a:solidFill>
                <a:effectLst/>
                <a:latin typeface="+mj-lt"/>
              </a:rPr>
              <a:t>tfidf</a:t>
            </a:r>
            <a:r>
              <a:rPr lang="en-US" sz="1500" b="0" dirty="0">
                <a:solidFill>
                  <a:schemeClr val="tx1"/>
                </a:solidFill>
                <a:effectLst/>
                <a:latin typeface="+mj-lt"/>
              </a:rPr>
              <a:t> = </a:t>
            </a:r>
            <a:r>
              <a:rPr lang="en-US" sz="1500" b="0" dirty="0" err="1">
                <a:solidFill>
                  <a:schemeClr val="tx1"/>
                </a:solidFill>
                <a:effectLst/>
                <a:latin typeface="+mj-lt"/>
              </a:rPr>
              <a:t>vectorizer.fit_transform</a:t>
            </a:r>
            <a:r>
              <a:rPr lang="en-US" sz="1500" b="0" dirty="0">
                <a:solidFill>
                  <a:schemeClr val="tx1"/>
                </a:solidFill>
                <a:effectLst/>
                <a:latin typeface="+mj-lt"/>
              </a:rPr>
              <a:t>(questions).</a:t>
            </a:r>
            <a:r>
              <a:rPr lang="en-US" sz="1500" b="0" dirty="0" err="1">
                <a:solidFill>
                  <a:schemeClr val="tx1"/>
                </a:solidFill>
                <a:effectLst/>
                <a:latin typeface="+mj-lt"/>
              </a:rPr>
              <a:t>toarray</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print(</a:t>
            </a:r>
            <a:r>
              <a:rPr lang="en-US" sz="1500" b="0" dirty="0" err="1">
                <a:solidFill>
                  <a:schemeClr val="tx1"/>
                </a:solidFill>
                <a:effectLst/>
                <a:latin typeface="+mj-lt"/>
              </a:rPr>
              <a:t>tfidf</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print(</a:t>
            </a:r>
            <a:r>
              <a:rPr lang="en-US" sz="1500" b="0" dirty="0" err="1">
                <a:solidFill>
                  <a:schemeClr val="tx1"/>
                </a:solidFill>
                <a:effectLst/>
                <a:latin typeface="+mj-lt"/>
              </a:rPr>
              <a:t>tfidf.shape</a:t>
            </a:r>
            <a:r>
              <a:rPr lang="en-US" sz="1500" b="0" dirty="0">
                <a:solidFill>
                  <a:schemeClr val="tx1"/>
                </a:solidFill>
                <a:effectLst/>
                <a:latin typeface="+mj-lt"/>
              </a:rPr>
              <a:t>)</a:t>
            </a:r>
          </a:p>
          <a:p>
            <a:pPr marL="0" indent="0">
              <a:lnSpc>
                <a:spcPts val="1425"/>
              </a:lnSpc>
              <a:buNone/>
            </a:pPr>
            <a:br>
              <a:rPr lang="en-US" sz="1500" b="0" dirty="0">
                <a:solidFill>
                  <a:schemeClr val="tx1"/>
                </a:solidFill>
                <a:effectLst/>
                <a:latin typeface="+mj-lt"/>
              </a:rPr>
            </a:br>
            <a:r>
              <a:rPr lang="en-US" sz="1500" b="0" dirty="0" err="1">
                <a:solidFill>
                  <a:schemeClr val="tx1"/>
                </a:solidFill>
                <a:effectLst/>
                <a:latin typeface="+mj-lt"/>
              </a:rPr>
              <a:t>trainModel</a:t>
            </a:r>
            <a:r>
              <a:rPr lang="en-US" sz="1500" b="0" dirty="0">
                <a:solidFill>
                  <a:schemeClr val="tx1"/>
                </a:solidFill>
                <a:effectLst/>
                <a:latin typeface="+mj-lt"/>
              </a:rPr>
              <a:t>()</a:t>
            </a:r>
          </a:p>
          <a:p>
            <a:pPr marL="0" indent="0">
              <a:lnSpc>
                <a:spcPts val="1425"/>
              </a:lnSpc>
              <a:buNone/>
            </a:pPr>
            <a:br>
              <a:rPr lang="en-US" sz="1500" b="0" dirty="0">
                <a:solidFill>
                  <a:schemeClr val="tx1"/>
                </a:solidFill>
                <a:effectLst/>
                <a:latin typeface="+mj-lt"/>
              </a:rPr>
            </a:br>
            <a:r>
              <a:rPr lang="en-US" sz="1500" b="0" dirty="0">
                <a:solidFill>
                  <a:schemeClr val="tx1"/>
                </a:solidFill>
                <a:effectLst/>
                <a:latin typeface="+mj-lt"/>
              </a:rPr>
              <a:t>def Chatbot(request):</a:t>
            </a:r>
          </a:p>
          <a:p>
            <a:pPr marL="0" indent="0">
              <a:lnSpc>
                <a:spcPts val="1425"/>
              </a:lnSpc>
              <a:buNone/>
            </a:pPr>
            <a:r>
              <a:rPr lang="en-US" sz="1500" b="0" dirty="0">
                <a:solidFill>
                  <a:schemeClr val="tx1"/>
                </a:solidFill>
                <a:effectLst/>
                <a:latin typeface="+mj-lt"/>
              </a:rPr>
              <a:t>    if </a:t>
            </a:r>
            <a:r>
              <a:rPr lang="en-US" sz="1500" b="0" dirty="0" err="1">
                <a:solidFill>
                  <a:schemeClr val="tx1"/>
                </a:solidFill>
                <a:effectLst/>
                <a:latin typeface="+mj-lt"/>
              </a:rPr>
              <a:t>request.method</a:t>
            </a:r>
            <a:r>
              <a:rPr lang="en-US" sz="1500" b="0" dirty="0">
                <a:solidFill>
                  <a:schemeClr val="tx1"/>
                </a:solidFill>
                <a:effectLst/>
                <a:latin typeface="+mj-lt"/>
              </a:rPr>
              <a:t> == 'GET':</a:t>
            </a:r>
          </a:p>
          <a:p>
            <a:pPr marL="0" indent="0">
              <a:lnSpc>
                <a:spcPts val="1425"/>
              </a:lnSpc>
              <a:buNone/>
            </a:pPr>
            <a:r>
              <a:rPr lang="en-US" sz="1500" b="0" dirty="0">
                <a:solidFill>
                  <a:schemeClr val="tx1"/>
                </a:solidFill>
                <a:effectLst/>
                <a:latin typeface="+mj-lt"/>
              </a:rPr>
              <a:t>        return render(request, 'Chatbot.html', {})</a:t>
            </a:r>
          </a:p>
        </p:txBody>
      </p:sp>
    </p:spTree>
    <p:extLst>
      <p:ext uri="{BB962C8B-B14F-4D97-AF65-F5344CB8AC3E}">
        <p14:creationId xmlns:p14="http://schemas.microsoft.com/office/powerpoint/2010/main" val="308381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0A3A4F-2413-9D8A-289A-52718C5758DE}"/>
              </a:ext>
            </a:extLst>
          </p:cNvPr>
          <p:cNvSpPr>
            <a:spLocks noGrp="1"/>
          </p:cNvSpPr>
          <p:nvPr>
            <p:ph idx="1"/>
          </p:nvPr>
        </p:nvSpPr>
        <p:spPr>
          <a:xfrm>
            <a:off x="1371600" y="587829"/>
            <a:ext cx="9601200" cy="5279571"/>
          </a:xfrm>
        </p:spPr>
        <p:txBody>
          <a:bodyPr>
            <a:noAutofit/>
          </a:bodyPr>
          <a:lstStyle/>
          <a:p>
            <a:pPr marL="0" indent="0">
              <a:lnSpc>
                <a:spcPct val="100000"/>
              </a:lnSpc>
              <a:buNone/>
            </a:pPr>
            <a:r>
              <a:rPr lang="en-US" sz="1000" b="0" dirty="0">
                <a:solidFill>
                  <a:schemeClr val="tx1"/>
                </a:solidFill>
                <a:effectLst/>
                <a:latin typeface="+mj-lt"/>
              </a:rPr>
              <a:t>@csrf_exempt</a:t>
            </a:r>
          </a:p>
          <a:p>
            <a:pPr marL="0" indent="0">
              <a:lnSpc>
                <a:spcPct val="100000"/>
              </a:lnSpc>
              <a:buNone/>
            </a:pPr>
            <a:r>
              <a:rPr lang="en-US" sz="1000" b="0" dirty="0">
                <a:solidFill>
                  <a:schemeClr val="tx1"/>
                </a:solidFill>
                <a:effectLst/>
                <a:latin typeface="+mj-lt"/>
              </a:rPr>
              <a:t>@csrf_exempt</a:t>
            </a:r>
          </a:p>
          <a:p>
            <a:pPr marL="0" indent="0">
              <a:lnSpc>
                <a:spcPct val="100000"/>
              </a:lnSpc>
              <a:buNone/>
            </a:pPr>
            <a:r>
              <a:rPr lang="en-US" sz="1000" b="0" dirty="0">
                <a:solidFill>
                  <a:schemeClr val="tx1"/>
                </a:solidFill>
                <a:effectLst/>
                <a:latin typeface="+mj-lt"/>
              </a:rPr>
              <a:t>@csrf_exempt</a:t>
            </a:r>
          </a:p>
          <a:p>
            <a:pPr marL="0" indent="0">
              <a:lnSpc>
                <a:spcPct val="100000"/>
              </a:lnSpc>
              <a:buNone/>
            </a:pPr>
            <a:r>
              <a:rPr lang="en-US" sz="1000" b="0" dirty="0">
                <a:solidFill>
                  <a:schemeClr val="tx1"/>
                </a:solidFill>
                <a:effectLst/>
                <a:latin typeface="+mj-lt"/>
              </a:rPr>
              <a:t>def record(request):</a:t>
            </a:r>
          </a:p>
          <a:p>
            <a:pPr marL="0" indent="0">
              <a:lnSpc>
                <a:spcPct val="100000"/>
              </a:lnSpc>
              <a:buNone/>
            </a:pPr>
            <a:r>
              <a:rPr lang="en-US" sz="1000" b="0" dirty="0">
                <a:solidFill>
                  <a:schemeClr val="tx1"/>
                </a:solidFill>
                <a:effectLst/>
                <a:latin typeface="+mj-lt"/>
              </a:rPr>
              <a:t>    if </a:t>
            </a:r>
            <a:r>
              <a:rPr lang="en-US" sz="1000" b="0" dirty="0" err="1">
                <a:solidFill>
                  <a:schemeClr val="tx1"/>
                </a:solidFill>
                <a:effectLst/>
                <a:latin typeface="+mj-lt"/>
              </a:rPr>
              <a:t>request.method</a:t>
            </a:r>
            <a:r>
              <a:rPr lang="en-US" sz="1000" b="0" dirty="0">
                <a:solidFill>
                  <a:schemeClr val="tx1"/>
                </a:solidFill>
                <a:effectLst/>
                <a:latin typeface="+mj-lt"/>
              </a:rPr>
              <a:t> == "POST":</a:t>
            </a:r>
          </a:p>
          <a:p>
            <a:pPr marL="0" indent="0">
              <a:lnSpc>
                <a:spcPct val="100000"/>
              </a:lnSpc>
              <a:buNone/>
            </a:pPr>
            <a:r>
              <a:rPr lang="en-US" sz="1000" b="0" dirty="0">
                <a:solidFill>
                  <a:schemeClr val="tx1"/>
                </a:solidFill>
                <a:effectLst/>
                <a:latin typeface="+mj-lt"/>
              </a:rPr>
              <a:t>        global answers, vectorizer, </a:t>
            </a:r>
            <a:r>
              <a:rPr lang="en-US" sz="1000" b="0" dirty="0" err="1">
                <a:solidFill>
                  <a:schemeClr val="tx1"/>
                </a:solidFill>
                <a:effectLst/>
                <a:latin typeface="+mj-lt"/>
              </a:rPr>
              <a:t>tfidf</a:t>
            </a:r>
            <a:r>
              <a:rPr lang="en-US" sz="1000" b="0" dirty="0">
                <a:solidFill>
                  <a:schemeClr val="tx1"/>
                </a:solidFill>
                <a:effectLst/>
                <a:latin typeface="+mj-lt"/>
              </a:rPr>
              <a:t>, questions, recognizer</a:t>
            </a:r>
          </a:p>
          <a:p>
            <a:pPr marL="0" indent="0">
              <a:lnSpc>
                <a:spcPct val="100000"/>
              </a:lnSpc>
              <a:buNone/>
            </a:pPr>
            <a:r>
              <a:rPr lang="en-US" sz="1000" b="0" dirty="0">
                <a:solidFill>
                  <a:schemeClr val="tx1"/>
                </a:solidFill>
                <a:effectLst/>
                <a:latin typeface="+mj-lt"/>
              </a:rPr>
              <a:t>        print("Enter")</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audio_data</a:t>
            </a:r>
            <a:r>
              <a:rPr lang="en-US" sz="1000" b="0" dirty="0">
                <a:solidFill>
                  <a:schemeClr val="tx1"/>
                </a:solidFill>
                <a:effectLst/>
                <a:latin typeface="+mj-lt"/>
              </a:rPr>
              <a:t> = </a:t>
            </a:r>
            <a:r>
              <a:rPr lang="en-US" sz="1000" b="0" dirty="0" err="1">
                <a:solidFill>
                  <a:schemeClr val="tx1"/>
                </a:solidFill>
                <a:effectLst/>
                <a:latin typeface="+mj-lt"/>
              </a:rPr>
              <a:t>request.FILES.get</a:t>
            </a:r>
            <a:r>
              <a:rPr lang="en-US" sz="1000" b="0" dirty="0">
                <a:solidFill>
                  <a:schemeClr val="tx1"/>
                </a:solidFill>
                <a:effectLst/>
                <a:latin typeface="+mj-lt"/>
              </a:rPr>
              <a:t>('data')</a:t>
            </a:r>
          </a:p>
          <a:p>
            <a:pPr marL="0" indent="0">
              <a:lnSpc>
                <a:spcPct val="100000"/>
              </a:lnSpc>
              <a:buNone/>
            </a:pPr>
            <a:r>
              <a:rPr lang="en-US" sz="1000" b="0" dirty="0">
                <a:solidFill>
                  <a:schemeClr val="tx1"/>
                </a:solidFill>
                <a:effectLst/>
                <a:latin typeface="+mj-lt"/>
              </a:rPr>
              <a:t>        fs = </a:t>
            </a:r>
            <a:r>
              <a:rPr lang="en-US" sz="1000" b="0" dirty="0" err="1">
                <a:solidFill>
                  <a:schemeClr val="tx1"/>
                </a:solidFill>
                <a:effectLst/>
                <a:latin typeface="+mj-lt"/>
              </a:rPr>
              <a:t>FileSystemStorage</a:t>
            </a:r>
            <a:r>
              <a:rPr lang="en-US" sz="1000" b="0" dirty="0">
                <a:solidFill>
                  <a:schemeClr val="tx1"/>
                </a:solidFill>
                <a:effectLst/>
                <a:latin typeface="+mj-lt"/>
              </a:rPr>
              <a:t>()</a:t>
            </a:r>
          </a:p>
          <a:p>
            <a:pPr marL="0" indent="0">
              <a:lnSpc>
                <a:spcPct val="100000"/>
              </a:lnSpc>
              <a:buNone/>
            </a:pPr>
            <a:br>
              <a:rPr lang="en-US" sz="1000" b="0" dirty="0">
                <a:solidFill>
                  <a:schemeClr val="tx1"/>
                </a:solidFill>
                <a:effectLst/>
                <a:latin typeface="+mj-lt"/>
              </a:rPr>
            </a:br>
            <a:r>
              <a:rPr lang="en-US" sz="1000" b="0" dirty="0">
                <a:solidFill>
                  <a:schemeClr val="tx1"/>
                </a:solidFill>
                <a:effectLst/>
                <a:latin typeface="+mj-lt"/>
              </a:rPr>
              <a:t>        # Delete previous record files if they exist</a:t>
            </a:r>
          </a:p>
          <a:p>
            <a:pPr marL="0" indent="0">
              <a:lnSpc>
                <a:spcPct val="100000"/>
              </a:lnSpc>
              <a:buNone/>
            </a:pPr>
            <a:r>
              <a:rPr lang="en-US" sz="1000" b="0" dirty="0">
                <a:solidFill>
                  <a:schemeClr val="tx1"/>
                </a:solidFill>
                <a:effectLst/>
                <a:latin typeface="+mj-lt"/>
              </a:rPr>
              <a:t>        if </a:t>
            </a:r>
            <a:r>
              <a:rPr lang="en-US" sz="1000" b="0" dirty="0" err="1">
                <a:solidFill>
                  <a:schemeClr val="tx1"/>
                </a:solidFill>
                <a:effectLst/>
                <a:latin typeface="+mj-lt"/>
              </a:rPr>
              <a:t>os.path.exists</a:t>
            </a:r>
            <a:r>
              <a:rPr lang="en-US" sz="1000" b="0" dirty="0">
                <a:solidFill>
                  <a:schemeClr val="tx1"/>
                </a:solidFill>
                <a:effectLst/>
                <a:latin typeface="+mj-lt"/>
              </a:rPr>
              <a:t>('</a:t>
            </a:r>
            <a:r>
              <a:rPr lang="en-US" sz="1000" b="0" dirty="0" err="1">
                <a:solidFill>
                  <a:schemeClr val="tx1"/>
                </a:solidFill>
                <a:effectLst/>
                <a:latin typeface="+mj-lt"/>
              </a:rPr>
              <a:t>ChatbotApp</a:t>
            </a:r>
            <a:r>
              <a:rPr lang="en-US" sz="1000" b="0" dirty="0">
                <a:solidFill>
                  <a:schemeClr val="tx1"/>
                </a:solidFill>
                <a:effectLst/>
                <a:latin typeface="+mj-lt"/>
              </a:rPr>
              <a:t>/static/record.wav'):</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os.remove</a:t>
            </a:r>
            <a:r>
              <a:rPr lang="en-US" sz="1000" b="0" dirty="0">
                <a:solidFill>
                  <a:schemeClr val="tx1"/>
                </a:solidFill>
                <a:effectLst/>
                <a:latin typeface="+mj-lt"/>
              </a:rPr>
              <a:t>('</a:t>
            </a:r>
            <a:r>
              <a:rPr lang="en-US" sz="1000" b="0" dirty="0" err="1">
                <a:solidFill>
                  <a:schemeClr val="tx1"/>
                </a:solidFill>
                <a:effectLst/>
                <a:latin typeface="+mj-lt"/>
              </a:rPr>
              <a:t>ChatbotApp</a:t>
            </a:r>
            <a:r>
              <a:rPr lang="en-US" sz="1000" b="0" dirty="0">
                <a:solidFill>
                  <a:schemeClr val="tx1"/>
                </a:solidFill>
                <a:effectLst/>
                <a:latin typeface="+mj-lt"/>
              </a:rPr>
              <a:t>/static/record.wav')</a:t>
            </a:r>
          </a:p>
          <a:p>
            <a:pPr marL="0" indent="0">
              <a:lnSpc>
                <a:spcPct val="100000"/>
              </a:lnSpc>
              <a:buNone/>
            </a:pPr>
            <a:r>
              <a:rPr lang="en-US" sz="1000" b="0" dirty="0">
                <a:solidFill>
                  <a:schemeClr val="tx1"/>
                </a:solidFill>
                <a:effectLst/>
                <a:latin typeface="+mj-lt"/>
              </a:rPr>
              <a:t>        if </a:t>
            </a:r>
            <a:r>
              <a:rPr lang="en-US" sz="1000" b="0" dirty="0" err="1">
                <a:solidFill>
                  <a:schemeClr val="tx1"/>
                </a:solidFill>
                <a:effectLst/>
                <a:latin typeface="+mj-lt"/>
              </a:rPr>
              <a:t>os.path.exists</a:t>
            </a:r>
            <a:r>
              <a:rPr lang="en-US" sz="1000" b="0" dirty="0">
                <a:solidFill>
                  <a:schemeClr val="tx1"/>
                </a:solidFill>
                <a:effectLst/>
                <a:latin typeface="+mj-lt"/>
              </a:rPr>
              <a:t>('</a:t>
            </a:r>
            <a:r>
              <a:rPr lang="en-US" sz="1000" b="0" dirty="0" err="1">
                <a:solidFill>
                  <a:schemeClr val="tx1"/>
                </a:solidFill>
                <a:effectLst/>
                <a:latin typeface="+mj-lt"/>
              </a:rPr>
              <a:t>ChatbotApp</a:t>
            </a:r>
            <a:r>
              <a:rPr lang="en-US" sz="1000" b="0" dirty="0">
                <a:solidFill>
                  <a:schemeClr val="tx1"/>
                </a:solidFill>
                <a:effectLst/>
                <a:latin typeface="+mj-lt"/>
              </a:rPr>
              <a:t>/static/record1.wav'):</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os.remove</a:t>
            </a:r>
            <a:r>
              <a:rPr lang="en-US" sz="1000" b="0" dirty="0">
                <a:solidFill>
                  <a:schemeClr val="tx1"/>
                </a:solidFill>
                <a:effectLst/>
                <a:latin typeface="+mj-lt"/>
              </a:rPr>
              <a:t>('</a:t>
            </a:r>
            <a:r>
              <a:rPr lang="en-US" sz="1000" b="0" dirty="0" err="1">
                <a:solidFill>
                  <a:schemeClr val="tx1"/>
                </a:solidFill>
                <a:effectLst/>
                <a:latin typeface="+mj-lt"/>
              </a:rPr>
              <a:t>ChatbotApp</a:t>
            </a:r>
            <a:r>
              <a:rPr lang="en-US" sz="1000" b="0" dirty="0">
                <a:solidFill>
                  <a:schemeClr val="tx1"/>
                </a:solidFill>
                <a:effectLst/>
                <a:latin typeface="+mj-lt"/>
              </a:rPr>
              <a:t>/static/record1.wav')</a:t>
            </a:r>
          </a:p>
          <a:p>
            <a:pPr marL="0" indent="0">
              <a:lnSpc>
                <a:spcPct val="100000"/>
              </a:lnSpc>
              <a:buNone/>
            </a:pPr>
            <a:br>
              <a:rPr lang="en-US" sz="1000" b="0" dirty="0">
                <a:solidFill>
                  <a:schemeClr val="tx1"/>
                </a:solidFill>
                <a:effectLst/>
                <a:latin typeface="+mj-lt"/>
              </a:rPr>
            </a:br>
            <a:r>
              <a:rPr lang="en-US" sz="1000" b="0" dirty="0">
                <a:solidFill>
                  <a:schemeClr val="tx1"/>
                </a:solidFill>
                <a:effectLst/>
                <a:latin typeface="+mj-lt"/>
              </a:rPr>
              <a:t>        # Save the uploaded audio file</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fs.save</a:t>
            </a:r>
            <a:r>
              <a:rPr lang="en-US" sz="1000" b="0" dirty="0">
                <a:solidFill>
                  <a:schemeClr val="tx1"/>
                </a:solidFill>
                <a:effectLst/>
                <a:latin typeface="+mj-lt"/>
              </a:rPr>
              <a:t>('</a:t>
            </a:r>
            <a:r>
              <a:rPr lang="en-US" sz="1000" b="0" dirty="0" err="1">
                <a:solidFill>
                  <a:schemeClr val="tx1"/>
                </a:solidFill>
                <a:effectLst/>
                <a:latin typeface="+mj-lt"/>
              </a:rPr>
              <a:t>ChatbotApp</a:t>
            </a:r>
            <a:r>
              <a:rPr lang="en-US" sz="1000" b="0" dirty="0">
                <a:solidFill>
                  <a:schemeClr val="tx1"/>
                </a:solidFill>
                <a:effectLst/>
                <a:latin typeface="+mj-lt"/>
              </a:rPr>
              <a:t>/static/record.wav', </a:t>
            </a:r>
            <a:r>
              <a:rPr lang="en-US" sz="1000" b="0" dirty="0" err="1">
                <a:solidFill>
                  <a:schemeClr val="tx1"/>
                </a:solidFill>
                <a:effectLst/>
                <a:latin typeface="+mj-lt"/>
              </a:rPr>
              <a:t>audio_data</a:t>
            </a:r>
            <a:r>
              <a:rPr lang="en-US" sz="1000" b="0" dirty="0">
                <a:solidFill>
                  <a:schemeClr val="tx1"/>
                </a:solidFill>
                <a:effectLst/>
                <a:latin typeface="+mj-lt"/>
              </a:rPr>
              <a:t>)</a:t>
            </a:r>
          </a:p>
          <a:p>
            <a:pPr marL="0" indent="0">
              <a:lnSpc>
                <a:spcPct val="100000"/>
              </a:lnSpc>
              <a:buNone/>
            </a:pPr>
            <a:br>
              <a:rPr lang="en-US" sz="1000" b="0" dirty="0">
                <a:solidFill>
                  <a:schemeClr val="tx1"/>
                </a:solidFill>
                <a:effectLst/>
                <a:latin typeface="+mj-lt"/>
              </a:rPr>
            </a:br>
            <a:r>
              <a:rPr lang="en-US" sz="1000" b="0" dirty="0">
                <a:solidFill>
                  <a:schemeClr val="tx1"/>
                </a:solidFill>
                <a:effectLst/>
                <a:latin typeface="+mj-lt"/>
              </a:rPr>
              <a:t>        # Correct path to ffmpeg.exe and the audio files</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ffmpeg_path</a:t>
            </a:r>
            <a:r>
              <a:rPr lang="en-US" sz="1000" b="0" dirty="0">
                <a:solidFill>
                  <a:schemeClr val="tx1"/>
                </a:solidFill>
                <a:effectLst/>
                <a:latin typeface="+mj-lt"/>
              </a:rPr>
              <a:t> = </a:t>
            </a:r>
            <a:r>
              <a:rPr lang="en-US" sz="1000" b="0" dirty="0" err="1">
                <a:solidFill>
                  <a:schemeClr val="tx1"/>
                </a:solidFill>
                <a:effectLst/>
                <a:latin typeface="+mj-lt"/>
              </a:rPr>
              <a:t>r"C</a:t>
            </a:r>
            <a:r>
              <a:rPr lang="en-US" sz="1000" b="0" dirty="0">
                <a:solidFill>
                  <a:schemeClr val="tx1"/>
                </a:solidFill>
                <a:effectLst/>
                <a:latin typeface="+mj-lt"/>
              </a:rPr>
              <a:t>:\ffmpeg\bin\ffmpeg.exe"  # Make sure to include ffmpeg.exe</a:t>
            </a:r>
          </a:p>
          <a:p>
            <a:pPr marL="0" indent="0">
              <a:lnSpc>
                <a:spcPct val="100000"/>
              </a:lnSpc>
              <a:buNone/>
            </a:pPr>
            <a:r>
              <a:rPr lang="en-US" sz="1000" b="0" dirty="0">
                <a:solidFill>
                  <a:schemeClr val="tx1"/>
                </a:solidFill>
                <a:effectLst/>
                <a:latin typeface="+mj-lt"/>
              </a:rPr>
              <a:t>        </a:t>
            </a:r>
            <a:r>
              <a:rPr lang="en-US" sz="1000" b="0" dirty="0" err="1">
                <a:solidFill>
                  <a:schemeClr val="tx1"/>
                </a:solidFill>
                <a:effectLst/>
                <a:latin typeface="+mj-lt"/>
              </a:rPr>
              <a:t>input_audio_path</a:t>
            </a:r>
            <a:r>
              <a:rPr lang="en-US" sz="1000" b="0" dirty="0">
                <a:solidFill>
                  <a:schemeClr val="tx1"/>
                </a:solidFill>
                <a:effectLst/>
                <a:latin typeface="+mj-lt"/>
              </a:rPr>
              <a:t> = </a:t>
            </a:r>
            <a:r>
              <a:rPr lang="en-US" sz="1000" b="0" dirty="0" err="1">
                <a:solidFill>
                  <a:schemeClr val="tx1"/>
                </a:solidFill>
                <a:effectLst/>
                <a:latin typeface="+mj-lt"/>
              </a:rPr>
              <a:t>r"C</a:t>
            </a:r>
            <a:r>
              <a:rPr lang="en-US" sz="1000" b="0" dirty="0">
                <a:solidFill>
                  <a:schemeClr val="tx1"/>
                </a:solidFill>
                <a:effectLst/>
                <a:latin typeface="+mj-lt"/>
              </a:rPr>
              <a:t>:\Users\91817\OneDrive\Documents\Desktop\AIChatbot\ChatbotApp\static\record.wav"</a:t>
            </a:r>
          </a:p>
          <a:p>
            <a:pPr marL="0" indent="0">
              <a:lnSpc>
                <a:spcPct val="100000"/>
              </a:lnSpc>
              <a:buNone/>
            </a:pPr>
            <a:r>
              <a:rPr lang="en-US" sz="1000" b="0" dirty="0">
                <a:solidFill>
                  <a:schemeClr val="tx1"/>
                </a:solidFill>
                <a:effectLst/>
                <a:latin typeface="+mj-lt"/>
              </a:rPr>
              <a:t>     </a:t>
            </a:r>
            <a:endParaRPr lang="en-US" sz="1000" dirty="0">
              <a:solidFill>
                <a:schemeClr val="tx1"/>
              </a:solidFill>
              <a:latin typeface="+mj-lt"/>
            </a:endParaRPr>
          </a:p>
        </p:txBody>
      </p:sp>
    </p:spTree>
    <p:extLst>
      <p:ext uri="{BB962C8B-B14F-4D97-AF65-F5344CB8AC3E}">
        <p14:creationId xmlns:p14="http://schemas.microsoft.com/office/powerpoint/2010/main" val="415542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50649-CDEB-9EA5-5EED-1DE21F68332B}"/>
              </a:ext>
            </a:extLst>
          </p:cNvPr>
          <p:cNvSpPr>
            <a:spLocks noGrp="1"/>
          </p:cNvSpPr>
          <p:nvPr>
            <p:ph idx="1"/>
          </p:nvPr>
        </p:nvSpPr>
        <p:spPr>
          <a:xfrm>
            <a:off x="1110343" y="261257"/>
            <a:ext cx="9601200" cy="4974771"/>
          </a:xfrm>
        </p:spPr>
        <p:txBody>
          <a:bodyPr>
            <a:noAutofit/>
          </a:bodyPr>
          <a:lstStyle/>
          <a:p>
            <a:pPr marL="0" indent="0">
              <a:lnSpc>
                <a:spcPts val="1425"/>
              </a:lnSpc>
              <a:buNone/>
            </a:pPr>
            <a:r>
              <a:rPr lang="en-US" sz="1500" b="0" dirty="0">
                <a:solidFill>
                  <a:schemeClr val="tx1"/>
                </a:solidFill>
                <a:effectLst/>
                <a:latin typeface="+mj-lt"/>
              </a:rPr>
              <a:t>def </a:t>
            </a:r>
            <a:r>
              <a:rPr lang="en-US" sz="1500" b="0" dirty="0" err="1">
                <a:solidFill>
                  <a:schemeClr val="tx1"/>
                </a:solidFill>
                <a:effectLst/>
                <a:latin typeface="+mj-lt"/>
              </a:rPr>
              <a:t>ViewUser</a:t>
            </a:r>
            <a:r>
              <a:rPr lang="en-US" sz="1500" b="0" dirty="0">
                <a:solidFill>
                  <a:schemeClr val="tx1"/>
                </a:solidFill>
                <a:effectLst/>
                <a:latin typeface="+mj-lt"/>
              </a:rPr>
              <a:t>(request):</a:t>
            </a:r>
          </a:p>
          <a:p>
            <a:pPr marL="0" indent="0">
              <a:lnSpc>
                <a:spcPts val="1425"/>
              </a:lnSpc>
              <a:buNone/>
            </a:pPr>
            <a:r>
              <a:rPr lang="en-US" sz="1500" b="0" dirty="0">
                <a:solidFill>
                  <a:schemeClr val="tx1"/>
                </a:solidFill>
                <a:effectLst/>
                <a:latin typeface="+mj-lt"/>
              </a:rPr>
              <a:t>    if </a:t>
            </a:r>
            <a:r>
              <a:rPr lang="en-US" sz="1500" b="0" dirty="0" err="1">
                <a:solidFill>
                  <a:schemeClr val="tx1"/>
                </a:solidFill>
                <a:effectLst/>
                <a:latin typeface="+mj-lt"/>
              </a:rPr>
              <a:t>request.method</a:t>
            </a:r>
            <a:r>
              <a:rPr lang="en-US" sz="1500" b="0" dirty="0">
                <a:solidFill>
                  <a:schemeClr val="tx1"/>
                </a:solidFill>
                <a:effectLst/>
                <a:latin typeface="+mj-lt"/>
              </a:rPr>
              <a:t> == 'GET':</a:t>
            </a:r>
          </a:p>
          <a:p>
            <a:pPr marL="0" indent="0">
              <a:lnSpc>
                <a:spcPts val="1425"/>
              </a:lnSpc>
              <a:buNone/>
            </a:pPr>
            <a:r>
              <a:rPr lang="en-US" sz="1500" b="0" dirty="0">
                <a:solidFill>
                  <a:schemeClr val="tx1"/>
                </a:solidFill>
                <a:effectLst/>
                <a:latin typeface="+mj-lt"/>
              </a:rPr>
              <a:t>        output = ''</a:t>
            </a:r>
          </a:p>
          <a:p>
            <a:pPr marL="0" indent="0">
              <a:lnSpc>
                <a:spcPts val="1425"/>
              </a:lnSpc>
              <a:buNone/>
            </a:pPr>
            <a:r>
              <a:rPr lang="en-US" sz="1500" b="0" dirty="0">
                <a:solidFill>
                  <a:schemeClr val="tx1"/>
                </a:solidFill>
                <a:effectLst/>
                <a:latin typeface="+mj-lt"/>
              </a:rPr>
              <a:t>        output+='&lt;table border=1 align=center width=100%&gt;&lt;tr&gt;&lt;</a:t>
            </a:r>
            <a:r>
              <a:rPr lang="en-US" sz="1500" b="0" dirty="0" err="1">
                <a:solidFill>
                  <a:schemeClr val="tx1"/>
                </a:solidFill>
                <a:effectLst/>
                <a:latin typeface="+mj-lt"/>
              </a:rPr>
              <a:t>th</a:t>
            </a:r>
            <a:r>
              <a:rPr lang="en-US" sz="1500" b="0" dirty="0">
                <a:solidFill>
                  <a:schemeClr val="tx1"/>
                </a:solidFill>
                <a:effectLst/>
                <a:latin typeface="+mj-lt"/>
              </a:rPr>
              <a:t>&gt;&lt;font size="" color="black"&gt;Username&lt;/</a:t>
            </a:r>
            <a:r>
              <a:rPr lang="en-US" sz="1500" b="0" dirty="0" err="1">
                <a:solidFill>
                  <a:schemeClr val="tx1"/>
                </a:solidFill>
                <a:effectLst/>
                <a:latin typeface="+mj-lt"/>
              </a:rPr>
              <a:t>th</a:t>
            </a:r>
            <a:r>
              <a:rPr lang="en-US" sz="1500" b="0" dirty="0">
                <a:solidFill>
                  <a:schemeClr val="tx1"/>
                </a:solidFill>
                <a:effectLst/>
                <a:latin typeface="+mj-lt"/>
              </a:rPr>
              <a:t>&gt;&lt;</a:t>
            </a:r>
            <a:r>
              <a:rPr lang="en-US" sz="1500" b="0" dirty="0" err="1">
                <a:solidFill>
                  <a:schemeClr val="tx1"/>
                </a:solidFill>
                <a:effectLst/>
                <a:latin typeface="+mj-lt"/>
              </a:rPr>
              <a:t>th</a:t>
            </a:r>
            <a:r>
              <a:rPr lang="en-US" sz="1500" b="0" dirty="0">
                <a:solidFill>
                  <a:schemeClr val="tx1"/>
                </a:solidFill>
                <a:effectLst/>
                <a:latin typeface="+mj-lt"/>
              </a:rPr>
              <a:t>&gt;&lt;font size="" color="black"&gt;Password&lt;/</a:t>
            </a:r>
            <a:r>
              <a:rPr lang="en-US" sz="1500" b="0" dirty="0" err="1">
                <a:solidFill>
                  <a:schemeClr val="tx1"/>
                </a:solidFill>
                <a:effectLst/>
                <a:latin typeface="+mj-lt"/>
              </a:rPr>
              <a:t>th</a:t>
            </a:r>
            <a:r>
              <a:rPr lang="en-US" sz="1500" b="0" dirty="0">
                <a:solidFill>
                  <a:schemeClr val="tx1"/>
                </a:solidFill>
                <a:effectLst/>
                <a:latin typeface="+mj-lt"/>
              </a:rPr>
              <a:t>&gt;&lt;</a:t>
            </a:r>
            <a:r>
              <a:rPr lang="en-US" sz="1500" b="0" dirty="0" err="1">
                <a:solidFill>
                  <a:schemeClr val="tx1"/>
                </a:solidFill>
                <a:effectLst/>
                <a:latin typeface="+mj-lt"/>
              </a:rPr>
              <a:t>th</a:t>
            </a:r>
            <a:r>
              <a:rPr lang="en-US" sz="1500" b="0" dirty="0">
                <a:solidFill>
                  <a:schemeClr val="tx1"/>
                </a:solidFill>
                <a:effectLst/>
                <a:latin typeface="+mj-lt"/>
              </a:rPr>
              <a:t>&gt;&lt;font size="" color="black"&gt;Contact No&lt;/</a:t>
            </a:r>
            <a:r>
              <a:rPr lang="en-US" sz="1500" b="0" dirty="0" err="1">
                <a:solidFill>
                  <a:schemeClr val="tx1"/>
                </a:solidFill>
                <a:effectLst/>
                <a:latin typeface="+mj-lt"/>
              </a:rPr>
              <a:t>th</a:t>
            </a:r>
            <a:r>
              <a:rPr lang="en-US" sz="1500" b="0" dirty="0">
                <a:solidFill>
                  <a:schemeClr val="tx1"/>
                </a:solidFill>
                <a:effectLst/>
                <a:latin typeface="+mj-lt"/>
              </a:rPr>
              <a:t>&gt;'</a:t>
            </a:r>
          </a:p>
          <a:p>
            <a:pPr marL="0" indent="0">
              <a:lnSpc>
                <a:spcPts val="1425"/>
              </a:lnSpc>
              <a:buNone/>
            </a:pPr>
            <a:r>
              <a:rPr lang="en-US" sz="1500" b="0" dirty="0">
                <a:solidFill>
                  <a:schemeClr val="tx1"/>
                </a:solidFill>
                <a:effectLst/>
                <a:latin typeface="+mj-lt"/>
              </a:rPr>
              <a:t>        output+='&lt;</a:t>
            </a:r>
            <a:r>
              <a:rPr lang="en-US" sz="1500" b="0" dirty="0" err="1">
                <a:solidFill>
                  <a:schemeClr val="tx1"/>
                </a:solidFill>
                <a:effectLst/>
                <a:latin typeface="+mj-lt"/>
              </a:rPr>
              <a:t>th</a:t>
            </a:r>
            <a:r>
              <a:rPr lang="en-US" sz="1500" b="0" dirty="0">
                <a:solidFill>
                  <a:schemeClr val="tx1"/>
                </a:solidFill>
                <a:effectLst/>
                <a:latin typeface="+mj-lt"/>
              </a:rPr>
              <a:t>&gt;&lt;font size="" color="black"&gt;Email ID&lt;/</a:t>
            </a:r>
            <a:r>
              <a:rPr lang="en-US" sz="1500" b="0" dirty="0" err="1">
                <a:solidFill>
                  <a:schemeClr val="tx1"/>
                </a:solidFill>
                <a:effectLst/>
                <a:latin typeface="+mj-lt"/>
              </a:rPr>
              <a:t>th</a:t>
            </a:r>
            <a:r>
              <a:rPr lang="en-US" sz="1500" b="0" dirty="0">
                <a:solidFill>
                  <a:schemeClr val="tx1"/>
                </a:solidFill>
                <a:effectLst/>
                <a:latin typeface="+mj-lt"/>
              </a:rPr>
              <a:t>&gt;&lt;</a:t>
            </a:r>
            <a:r>
              <a:rPr lang="en-US" sz="1500" b="0" dirty="0" err="1">
                <a:solidFill>
                  <a:schemeClr val="tx1"/>
                </a:solidFill>
                <a:effectLst/>
                <a:latin typeface="+mj-lt"/>
              </a:rPr>
              <a:t>th</a:t>
            </a:r>
            <a:r>
              <a:rPr lang="en-US" sz="1500" b="0" dirty="0">
                <a:solidFill>
                  <a:schemeClr val="tx1"/>
                </a:solidFill>
                <a:effectLst/>
                <a:latin typeface="+mj-lt"/>
              </a:rPr>
              <a:t>&gt;&lt;font size="" color="black"&gt;Address&lt;/</a:t>
            </a:r>
            <a:r>
              <a:rPr lang="en-US" sz="1500" b="0" dirty="0" err="1">
                <a:solidFill>
                  <a:schemeClr val="tx1"/>
                </a:solidFill>
                <a:effectLst/>
                <a:latin typeface="+mj-lt"/>
              </a:rPr>
              <a:t>th</a:t>
            </a:r>
            <a:r>
              <a:rPr lang="en-US" sz="1500" b="0" dirty="0">
                <a:solidFill>
                  <a:schemeClr val="tx1"/>
                </a:solidFill>
                <a:effectLst/>
                <a:latin typeface="+mj-lt"/>
              </a:rPr>
              <a:t>&gt;&lt;/tr&gt;'</a:t>
            </a:r>
          </a:p>
          <a:p>
            <a:pPr marL="0" indent="0">
              <a:lnSpc>
                <a:spcPts val="1425"/>
              </a:lnSpc>
              <a:buNone/>
            </a:pPr>
            <a:r>
              <a:rPr lang="en-US" sz="1500" b="0" dirty="0">
                <a:solidFill>
                  <a:schemeClr val="tx1"/>
                </a:solidFill>
                <a:effectLst/>
                <a:latin typeface="+mj-lt"/>
              </a:rPr>
              <a:t>        con = </a:t>
            </a:r>
            <a:r>
              <a:rPr lang="en-US" sz="1500" b="0" dirty="0" err="1">
                <a:solidFill>
                  <a:schemeClr val="tx1"/>
                </a:solidFill>
                <a:effectLst/>
                <a:latin typeface="+mj-lt"/>
              </a:rPr>
              <a:t>pymysql.connect</a:t>
            </a:r>
            <a:r>
              <a:rPr lang="en-US" sz="1500" b="0" dirty="0">
                <a:solidFill>
                  <a:schemeClr val="tx1"/>
                </a:solidFill>
                <a:effectLst/>
                <a:latin typeface="+mj-lt"/>
              </a:rPr>
              <a:t>(host='127.0.0.1',port = 3306,user = 'root', password = 'root', database = '</a:t>
            </a:r>
            <a:r>
              <a:rPr lang="en-US" sz="1500" b="0" dirty="0" err="1">
                <a:solidFill>
                  <a:schemeClr val="tx1"/>
                </a:solidFill>
                <a:effectLst/>
                <a:latin typeface="+mj-lt"/>
              </a:rPr>
              <a:t>AIChatbot</a:t>
            </a:r>
            <a:r>
              <a:rPr lang="en-US" sz="1500" b="0" dirty="0">
                <a:solidFill>
                  <a:schemeClr val="tx1"/>
                </a:solidFill>
                <a:effectLst/>
                <a:latin typeface="+mj-lt"/>
              </a:rPr>
              <a:t>',charset='utf8')</a:t>
            </a:r>
          </a:p>
          <a:p>
            <a:pPr marL="0" indent="0">
              <a:lnSpc>
                <a:spcPts val="1425"/>
              </a:lnSpc>
              <a:buNone/>
            </a:pPr>
            <a:r>
              <a:rPr lang="en-US" sz="1500" b="0" dirty="0">
                <a:solidFill>
                  <a:schemeClr val="tx1"/>
                </a:solidFill>
                <a:effectLst/>
                <a:latin typeface="+mj-lt"/>
              </a:rPr>
              <a:t>        with con:</a:t>
            </a:r>
          </a:p>
          <a:p>
            <a:pPr marL="0" indent="0">
              <a:lnSpc>
                <a:spcPts val="1425"/>
              </a:lnSpc>
              <a:buNone/>
            </a:pPr>
            <a:r>
              <a:rPr lang="en-US" sz="1500" b="0" dirty="0">
                <a:solidFill>
                  <a:schemeClr val="tx1"/>
                </a:solidFill>
                <a:effectLst/>
                <a:latin typeface="+mj-lt"/>
              </a:rPr>
              <a:t>            cur = </a:t>
            </a:r>
            <a:r>
              <a:rPr lang="en-US" sz="1500" b="0" dirty="0" err="1">
                <a:solidFill>
                  <a:schemeClr val="tx1"/>
                </a:solidFill>
                <a:effectLst/>
                <a:latin typeface="+mj-lt"/>
              </a:rPr>
              <a:t>con.cursor</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a:t>
            </a:r>
            <a:r>
              <a:rPr lang="en-US" sz="1500" b="0" dirty="0" err="1">
                <a:solidFill>
                  <a:schemeClr val="tx1"/>
                </a:solidFill>
                <a:effectLst/>
                <a:latin typeface="+mj-lt"/>
              </a:rPr>
              <a:t>cur.execute</a:t>
            </a:r>
            <a:r>
              <a:rPr lang="en-US" sz="1500" b="0" dirty="0">
                <a:solidFill>
                  <a:schemeClr val="tx1"/>
                </a:solidFill>
                <a:effectLst/>
                <a:latin typeface="+mj-lt"/>
              </a:rPr>
              <a:t>("select * from register")</a:t>
            </a:r>
          </a:p>
          <a:p>
            <a:pPr marL="0" indent="0">
              <a:lnSpc>
                <a:spcPts val="1425"/>
              </a:lnSpc>
              <a:buNone/>
            </a:pPr>
            <a:r>
              <a:rPr lang="en-US" sz="1500" b="0" dirty="0">
                <a:solidFill>
                  <a:schemeClr val="tx1"/>
                </a:solidFill>
                <a:effectLst/>
                <a:latin typeface="+mj-lt"/>
              </a:rPr>
              <a:t>            rows = </a:t>
            </a:r>
            <a:r>
              <a:rPr lang="en-US" sz="1500" b="0" dirty="0" err="1">
                <a:solidFill>
                  <a:schemeClr val="tx1"/>
                </a:solidFill>
                <a:effectLst/>
                <a:latin typeface="+mj-lt"/>
              </a:rPr>
              <a:t>cur.fetchall</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output+='&lt;tr&gt;'</a:t>
            </a:r>
          </a:p>
          <a:p>
            <a:pPr marL="0" indent="0">
              <a:lnSpc>
                <a:spcPts val="1425"/>
              </a:lnSpc>
              <a:buNone/>
            </a:pPr>
            <a:r>
              <a:rPr lang="en-US" sz="1500" b="0" dirty="0">
                <a:solidFill>
                  <a:schemeClr val="tx1"/>
                </a:solidFill>
                <a:effectLst/>
                <a:latin typeface="+mj-lt"/>
              </a:rPr>
              <a:t>            for row in rows:</a:t>
            </a:r>
          </a:p>
          <a:p>
            <a:pPr marL="0" indent="0">
              <a:lnSpc>
                <a:spcPts val="1425"/>
              </a:lnSpc>
              <a:buNone/>
            </a:pPr>
            <a:r>
              <a:rPr lang="en-US" sz="1500" b="0" dirty="0">
                <a:solidFill>
                  <a:schemeClr val="tx1"/>
                </a:solidFill>
                <a:effectLst/>
                <a:latin typeface="+mj-lt"/>
              </a:rPr>
              <a:t>                output+='&lt;td&gt;&lt;font size="" color="black"&gt;'+row[0]+'&lt;/td&gt;&lt;td&gt;&lt;font size="" color="black"&gt;'+str(row[1])+'&lt;/td&gt;&lt;td&gt;&lt;font size="" color="black"&gt;'+row[2]+'&lt;/td&gt;&lt;td&gt;&lt;font size="" color="black"&gt;'+row[3]+'&lt;/td&gt;&lt;td&gt;&lt;font size="" color="black"&gt;'+row[4]+'&lt;/td&gt;&lt;/tr&gt;'</a:t>
            </a:r>
          </a:p>
          <a:p>
            <a:pPr marL="0" indent="0">
              <a:lnSpc>
                <a:spcPts val="1425"/>
              </a:lnSpc>
              <a:buNone/>
            </a:pPr>
            <a:r>
              <a:rPr lang="en-US" sz="1500" b="0" dirty="0">
                <a:solidFill>
                  <a:schemeClr val="tx1"/>
                </a:solidFill>
                <a:effectLst/>
                <a:latin typeface="+mj-lt"/>
              </a:rPr>
              <a:t>        output+= "&lt;/table&gt;&lt;/</a:t>
            </a:r>
            <a:r>
              <a:rPr lang="en-US" sz="1500" b="0" dirty="0" err="1">
                <a:solidFill>
                  <a:schemeClr val="tx1"/>
                </a:solidFill>
                <a:effectLst/>
                <a:latin typeface="+mj-lt"/>
              </a:rPr>
              <a:t>br</a:t>
            </a:r>
            <a:r>
              <a:rPr lang="en-US" sz="1500" b="0" dirty="0">
                <a:solidFill>
                  <a:schemeClr val="tx1"/>
                </a:solidFill>
                <a:effectLst/>
                <a:latin typeface="+mj-lt"/>
              </a:rPr>
              <a:t>&gt;&lt;/</a:t>
            </a:r>
            <a:r>
              <a:rPr lang="en-US" sz="1500" b="0" dirty="0" err="1">
                <a:solidFill>
                  <a:schemeClr val="tx1"/>
                </a:solidFill>
                <a:effectLst/>
                <a:latin typeface="+mj-lt"/>
              </a:rPr>
              <a:t>br</a:t>
            </a:r>
            <a:r>
              <a:rPr lang="en-US" sz="1500" b="0" dirty="0">
                <a:solidFill>
                  <a:schemeClr val="tx1"/>
                </a:solidFill>
                <a:effectLst/>
                <a:latin typeface="+mj-lt"/>
              </a:rPr>
              <a:t>&gt;&lt;/</a:t>
            </a:r>
            <a:r>
              <a:rPr lang="en-US" sz="1500" b="0" dirty="0" err="1">
                <a:solidFill>
                  <a:schemeClr val="tx1"/>
                </a:solidFill>
                <a:effectLst/>
                <a:latin typeface="+mj-lt"/>
              </a:rPr>
              <a:t>br</a:t>
            </a:r>
            <a:r>
              <a:rPr lang="en-US" sz="1500" b="0" dirty="0">
                <a:solidFill>
                  <a:schemeClr val="tx1"/>
                </a:solidFill>
                <a:effectLst/>
                <a:latin typeface="+mj-lt"/>
              </a:rPr>
              <a:t>&gt;&lt;/</a:t>
            </a:r>
            <a:r>
              <a:rPr lang="en-US" sz="1500" b="0" dirty="0" err="1">
                <a:solidFill>
                  <a:schemeClr val="tx1"/>
                </a:solidFill>
                <a:effectLst/>
                <a:latin typeface="+mj-lt"/>
              </a:rPr>
              <a:t>br</a:t>
            </a:r>
            <a:r>
              <a:rPr lang="en-US" sz="1500" b="0" dirty="0">
                <a:solidFill>
                  <a:schemeClr val="tx1"/>
                </a:solidFill>
                <a:effectLst/>
                <a:latin typeface="+mj-lt"/>
              </a:rPr>
              <a:t>&gt;"        </a:t>
            </a:r>
          </a:p>
          <a:p>
            <a:pPr marL="0" indent="0">
              <a:lnSpc>
                <a:spcPts val="1425"/>
              </a:lnSpc>
              <a:buNone/>
            </a:pPr>
            <a:r>
              <a:rPr lang="en-US" sz="1500" b="0" dirty="0">
                <a:solidFill>
                  <a:schemeClr val="tx1"/>
                </a:solidFill>
                <a:effectLst/>
                <a:latin typeface="+mj-lt"/>
              </a:rPr>
              <a:t>        context= {'</a:t>
            </a:r>
            <a:r>
              <a:rPr lang="en-US" sz="1500" b="0" dirty="0" err="1">
                <a:solidFill>
                  <a:schemeClr val="tx1"/>
                </a:solidFill>
                <a:effectLst/>
                <a:latin typeface="+mj-lt"/>
              </a:rPr>
              <a:t>data':output</a:t>
            </a:r>
            <a:r>
              <a:rPr lang="en-US" sz="1500" b="0" dirty="0">
                <a:solidFill>
                  <a:schemeClr val="tx1"/>
                </a:solidFill>
                <a:effectLst/>
                <a:latin typeface="+mj-lt"/>
              </a:rPr>
              <a:t>}</a:t>
            </a:r>
          </a:p>
          <a:p>
            <a:pPr marL="0" indent="0">
              <a:lnSpc>
                <a:spcPts val="1425"/>
              </a:lnSpc>
              <a:buNone/>
            </a:pPr>
            <a:r>
              <a:rPr lang="en-US" sz="1500" b="0" dirty="0">
                <a:solidFill>
                  <a:schemeClr val="tx1"/>
                </a:solidFill>
                <a:effectLst/>
                <a:latin typeface="+mj-lt"/>
              </a:rPr>
              <a:t>        return render(request, 'AdminScreen.html', context)    </a:t>
            </a:r>
          </a:p>
          <a:p>
            <a:pPr marL="0" indent="0">
              <a:buNone/>
            </a:pPr>
            <a:endParaRPr lang="en-US" sz="1500" dirty="0">
              <a:solidFill>
                <a:schemeClr val="tx1"/>
              </a:solidFill>
              <a:latin typeface="+mj-lt"/>
            </a:endParaRPr>
          </a:p>
        </p:txBody>
      </p:sp>
    </p:spTree>
    <p:extLst>
      <p:ext uri="{BB962C8B-B14F-4D97-AF65-F5344CB8AC3E}">
        <p14:creationId xmlns:p14="http://schemas.microsoft.com/office/powerpoint/2010/main" val="1103477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6DD9-48A8-DE3C-162C-5A6B47F5483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BE5F421D-2565-954E-CC1F-2EB1FEA3F164}"/>
              </a:ext>
            </a:extLst>
          </p:cNvPr>
          <p:cNvSpPr>
            <a:spLocks noGrp="1"/>
          </p:cNvSpPr>
          <p:nvPr>
            <p:ph idx="1"/>
          </p:nvPr>
        </p:nvSpPr>
        <p:spPr>
          <a:xfrm>
            <a:off x="1371600" y="1665514"/>
            <a:ext cx="9601200" cy="4746172"/>
          </a:xfrm>
        </p:spPr>
        <p:txBody>
          <a:bodyPr>
            <a:normAutofit fontScale="77500" lnSpcReduction="20000"/>
          </a:bodyPr>
          <a:lstStyle/>
          <a:p>
            <a:pPr marL="0" indent="0">
              <a:buNone/>
            </a:pPr>
            <a:r>
              <a:rPr lang="en-US" sz="2600" b="1" i="1" dirty="0"/>
              <a:t>Admin</a:t>
            </a:r>
            <a:r>
              <a:rPr lang="en-US" dirty="0"/>
              <a:t>: admin can login to system using username and password as ‘admin’ and then can</a:t>
            </a:r>
          </a:p>
          <a:p>
            <a:pPr marL="0" indent="0">
              <a:buNone/>
            </a:pPr>
            <a:r>
              <a:rPr lang="en-US" dirty="0"/>
              <a:t>add FAQ new questions and answers and once new question added then AI model</a:t>
            </a:r>
          </a:p>
          <a:p>
            <a:pPr marL="0" indent="0">
              <a:buNone/>
            </a:pPr>
            <a:r>
              <a:rPr lang="en-US" dirty="0"/>
              <a:t>automatically get trained to accommodate new question data. Admin can view all</a:t>
            </a:r>
          </a:p>
          <a:p>
            <a:pPr marL="0" indent="0">
              <a:buNone/>
            </a:pPr>
            <a:r>
              <a:rPr lang="en-US" dirty="0"/>
              <a:t>registered users.</a:t>
            </a:r>
          </a:p>
          <a:p>
            <a:pPr marL="0" indent="0">
              <a:buNone/>
            </a:pPr>
            <a:endParaRPr lang="en-US" dirty="0"/>
          </a:p>
          <a:p>
            <a:pPr marL="0" indent="0">
              <a:buNone/>
            </a:pPr>
            <a:r>
              <a:rPr lang="en-US" dirty="0"/>
              <a:t> </a:t>
            </a:r>
            <a:r>
              <a:rPr lang="en-US" sz="2600" b="1" i="1" dirty="0"/>
              <a:t>User</a:t>
            </a:r>
            <a:r>
              <a:rPr lang="en-US" dirty="0"/>
              <a:t>: user can sign up and login to system and then can start Voice based Chatbot and</a:t>
            </a:r>
          </a:p>
          <a:p>
            <a:pPr marL="0" indent="0">
              <a:buNone/>
            </a:pPr>
            <a:r>
              <a:rPr lang="en-US" dirty="0"/>
              <a:t>then record and send his question and then AI will </a:t>
            </a:r>
            <a:r>
              <a:rPr lang="en-US" dirty="0" err="1"/>
              <a:t>analyse</a:t>
            </a:r>
            <a:r>
              <a:rPr lang="en-US" dirty="0"/>
              <a:t> question to predict best</a:t>
            </a:r>
          </a:p>
          <a:p>
            <a:pPr marL="0" indent="0">
              <a:buNone/>
            </a:pPr>
            <a:r>
              <a:rPr lang="en-US" dirty="0"/>
              <a:t>answer and reply to user with recommended questions.</a:t>
            </a:r>
          </a:p>
          <a:p>
            <a:pPr marL="0" indent="0">
              <a:buNone/>
            </a:pPr>
            <a:endParaRPr lang="en-US" dirty="0"/>
          </a:p>
          <a:p>
            <a:pPr marL="0" indent="0">
              <a:buNone/>
            </a:pPr>
            <a:r>
              <a:rPr lang="en-US" dirty="0"/>
              <a:t> </a:t>
            </a:r>
            <a:r>
              <a:rPr lang="en-US" sz="2600" b="1" i="1" dirty="0"/>
              <a:t>Extension Concept</a:t>
            </a:r>
            <a:r>
              <a:rPr lang="en-US" dirty="0"/>
              <a:t>: in this project as extension we are making Chatbot to save all recorded</a:t>
            </a:r>
          </a:p>
          <a:p>
            <a:pPr marL="0" indent="0">
              <a:buNone/>
            </a:pPr>
            <a:r>
              <a:rPr lang="en-US" dirty="0"/>
              <a:t>voices which user can play and download and this feature is not exists in any existing</a:t>
            </a:r>
          </a:p>
          <a:p>
            <a:pPr marL="0" indent="0">
              <a:buNone/>
            </a:pPr>
            <a:r>
              <a:rPr lang="en-US" dirty="0"/>
              <a:t>voice based Chatbot.</a:t>
            </a:r>
          </a:p>
          <a:p>
            <a:pPr marL="0" indent="0">
              <a:buNone/>
            </a:pPr>
            <a:r>
              <a:rPr lang="en-US" dirty="0"/>
              <a:t>To run project copy content from DB.txt and then paste in MYSQL console to create database and in this</a:t>
            </a:r>
          </a:p>
          <a:p>
            <a:pPr marL="0" indent="0">
              <a:buNone/>
            </a:pPr>
            <a:r>
              <a:rPr lang="en-US" dirty="0"/>
              <a:t>database we added some basic questions which we are showing in below screen.</a:t>
            </a:r>
          </a:p>
        </p:txBody>
      </p:sp>
    </p:spTree>
    <p:extLst>
      <p:ext uri="{BB962C8B-B14F-4D97-AF65-F5344CB8AC3E}">
        <p14:creationId xmlns:p14="http://schemas.microsoft.com/office/powerpoint/2010/main" val="3314017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9ED1B32-BB46-7933-B456-9C70F7581BDE}"/>
              </a:ext>
            </a:extLst>
          </p:cNvPr>
          <p:cNvSpPr>
            <a:spLocks noGrp="1"/>
          </p:cNvSpPr>
          <p:nvPr>
            <p:ph idx="1"/>
          </p:nvPr>
        </p:nvSpPr>
        <p:spPr>
          <a:xfrm>
            <a:off x="1371600" y="5105400"/>
            <a:ext cx="9601200" cy="762000"/>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database queries in last lines we added some default FAQ questions and you can add new questions by using admin module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10" name="Picture 9">
            <a:extLst>
              <a:ext uri="{FF2B5EF4-FFF2-40B4-BE49-F238E27FC236}">
                <a16:creationId xmlns:a16="http://schemas.microsoft.com/office/drawing/2014/main" id="{92BC4D4B-0018-196B-9AC4-AA0F3547A0A8}"/>
              </a:ext>
            </a:extLst>
          </p:cNvPr>
          <p:cNvPicPr>
            <a:picLocks noChangeAspect="1"/>
          </p:cNvPicPr>
          <p:nvPr/>
        </p:nvPicPr>
        <p:blipFill>
          <a:blip r:embed="rId2"/>
          <a:stretch>
            <a:fillRect/>
          </a:stretch>
        </p:blipFill>
        <p:spPr>
          <a:xfrm>
            <a:off x="1295400" y="833438"/>
            <a:ext cx="10069286" cy="4152220"/>
          </a:xfrm>
          <a:prstGeom prst="rect">
            <a:avLst/>
          </a:prstGeom>
        </p:spPr>
      </p:pic>
    </p:spTree>
    <p:extLst>
      <p:ext uri="{BB962C8B-B14F-4D97-AF65-F5344CB8AC3E}">
        <p14:creationId xmlns:p14="http://schemas.microsoft.com/office/powerpoint/2010/main" val="399254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7B7F-4D5B-EAD2-70B4-7FCA9C17B2E7}"/>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53F05202-3F0B-141F-0C2D-295EB8407DE6}"/>
              </a:ext>
            </a:extLst>
          </p:cNvPr>
          <p:cNvSpPr>
            <a:spLocks noGrp="1"/>
          </p:cNvSpPr>
          <p:nvPr>
            <p:ph idx="1"/>
          </p:nvPr>
        </p:nvSpPr>
        <p:spPr>
          <a:xfrm>
            <a:off x="1371600" y="5192486"/>
            <a:ext cx="9601200" cy="674914"/>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python web server started and now open browser and enter URL as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http://127.0.0.1:8000/index.html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press enter key to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8" name="Picture 7">
            <a:extLst>
              <a:ext uri="{FF2B5EF4-FFF2-40B4-BE49-F238E27FC236}">
                <a16:creationId xmlns:a16="http://schemas.microsoft.com/office/drawing/2014/main" id="{31752EF3-5286-A274-EEC1-B9D41B93F69F}"/>
              </a:ext>
            </a:extLst>
          </p:cNvPr>
          <p:cNvPicPr>
            <a:picLocks noChangeAspect="1"/>
          </p:cNvPicPr>
          <p:nvPr/>
        </p:nvPicPr>
        <p:blipFill>
          <a:blip r:embed="rId3"/>
          <a:stretch>
            <a:fillRect/>
          </a:stretch>
        </p:blipFill>
        <p:spPr>
          <a:xfrm>
            <a:off x="1295400" y="478972"/>
            <a:ext cx="10123714" cy="4430486"/>
          </a:xfrm>
          <a:prstGeom prst="rect">
            <a:avLst/>
          </a:prstGeom>
        </p:spPr>
      </p:pic>
    </p:spTree>
    <p:extLst>
      <p:ext uri="{BB962C8B-B14F-4D97-AF65-F5344CB8AC3E}">
        <p14:creationId xmlns:p14="http://schemas.microsoft.com/office/powerpoint/2010/main" val="4183168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1AC8-396A-A8F2-BC11-325E0B5657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1AC364-4157-7426-2ADD-D62436EE5FB8}"/>
              </a:ext>
            </a:extLst>
          </p:cNvPr>
          <p:cNvSpPr>
            <a:spLocks noGrp="1"/>
          </p:cNvSpPr>
          <p:nvPr>
            <p:ph idx="1"/>
          </p:nvPr>
        </p:nvSpPr>
        <p:spPr>
          <a:xfrm>
            <a:off x="1371600" y="5453742"/>
            <a:ext cx="9601200" cy="413657"/>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click on ‘Admin Login Here’ link to get below admin login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65CEE5A0-D0BB-FC3B-F3D3-1CA74AEA4A71}"/>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56867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6AC3-2C37-227F-C517-3A01187C323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9714184-40B5-FD26-234C-546E419883C6}"/>
              </a:ext>
            </a:extLst>
          </p:cNvPr>
          <p:cNvSpPr>
            <a:spLocks noGrp="1"/>
          </p:cNvSpPr>
          <p:nvPr>
            <p:ph idx="1"/>
          </p:nvPr>
        </p:nvSpPr>
        <p:spPr>
          <a:xfrm>
            <a:off x="1371600" y="5366656"/>
            <a:ext cx="9601200" cy="500743"/>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admin is login and after login will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BC3D8106-68A3-B4FF-CE29-B51AA2704ED3}"/>
              </a:ext>
            </a:extLst>
          </p:cNvPr>
          <p:cNvPicPr>
            <a:picLocks noChangeAspect="1"/>
          </p:cNvPicPr>
          <p:nvPr/>
        </p:nvPicPr>
        <p:blipFill>
          <a:blip r:embed="rId2"/>
          <a:stretch>
            <a:fillRect/>
          </a:stretch>
        </p:blipFill>
        <p:spPr>
          <a:xfrm>
            <a:off x="1371600" y="685801"/>
            <a:ext cx="9601200" cy="4539342"/>
          </a:xfrm>
          <a:prstGeom prst="rect">
            <a:avLst/>
          </a:prstGeom>
        </p:spPr>
      </p:pic>
    </p:spTree>
    <p:extLst>
      <p:ext uri="{BB962C8B-B14F-4D97-AF65-F5344CB8AC3E}">
        <p14:creationId xmlns:p14="http://schemas.microsoft.com/office/powerpoint/2010/main" val="3929327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2E65-0215-E30E-85A1-508CBD4B1E2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1DC3E14-37A3-7BFF-7C24-62D31C90B097}"/>
              </a:ext>
            </a:extLst>
          </p:cNvPr>
          <p:cNvSpPr>
            <a:spLocks noGrp="1"/>
          </p:cNvSpPr>
          <p:nvPr>
            <p:ph idx="1"/>
          </p:nvPr>
        </p:nvSpPr>
        <p:spPr>
          <a:xfrm>
            <a:off x="1371600" y="5421086"/>
            <a:ext cx="9601200" cy="446314"/>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admin can click on ‘Add Frequently Asked Questions’ link to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83620B6A-3B85-2AB1-BEDF-B24D2869E06B}"/>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302048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A74E-2D15-32B9-DF3B-DFEC211989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98DA13-EB1E-22FF-995A-4761BFA48A22}"/>
              </a:ext>
            </a:extLst>
          </p:cNvPr>
          <p:cNvSpPr>
            <a:spLocks noGrp="1"/>
          </p:cNvSpPr>
          <p:nvPr>
            <p:ph idx="1"/>
          </p:nvPr>
        </p:nvSpPr>
        <p:spPr>
          <a:xfrm>
            <a:off x="1371600" y="5192486"/>
            <a:ext cx="9601200" cy="674914"/>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admin is adding new questions and then click button to save FAQ in database and get below output</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25767782-D055-1E2D-BA06-41EA5F9C998F}"/>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54687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5935-DD17-FF60-3E23-59C933B97C49}"/>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DA8FBCF-CD5F-A0DB-613B-8556EBF816A8}"/>
              </a:ext>
            </a:extLst>
          </p:cNvPr>
          <p:cNvSpPr>
            <a:spLocks noGrp="1"/>
          </p:cNvSpPr>
          <p:nvPr>
            <p:ph idx="1"/>
          </p:nvPr>
        </p:nvSpPr>
        <p:spPr>
          <a:xfrm>
            <a:off x="1371600" y="1404256"/>
            <a:ext cx="9601200" cy="5225143"/>
          </a:xfrm>
        </p:spPr>
        <p:txBody>
          <a:bodyPr>
            <a:normAutofit fontScale="92500" lnSpcReduction="20000"/>
          </a:bodyPr>
          <a:lstStyle/>
          <a:p>
            <a:r>
              <a:rPr lang="en-US" dirty="0"/>
              <a:t> Introduction and overview of the project (Abstract).</a:t>
            </a:r>
          </a:p>
          <a:p>
            <a:r>
              <a:rPr lang="en-US" dirty="0"/>
              <a:t> Existing system.</a:t>
            </a:r>
          </a:p>
          <a:p>
            <a:r>
              <a:rPr lang="en-US" dirty="0"/>
              <a:t> Disadvantage</a:t>
            </a:r>
          </a:p>
          <a:p>
            <a:r>
              <a:rPr lang="en-US" dirty="0"/>
              <a:t> Proposed system.</a:t>
            </a:r>
          </a:p>
          <a:p>
            <a:r>
              <a:rPr lang="en-US" dirty="0"/>
              <a:t> Advantages</a:t>
            </a:r>
          </a:p>
          <a:p>
            <a:r>
              <a:rPr lang="en-US" dirty="0"/>
              <a:t> Hardware and software requirements.</a:t>
            </a:r>
          </a:p>
          <a:p>
            <a:r>
              <a:rPr lang="en-US" dirty="0"/>
              <a:t> Novelty of your </a:t>
            </a:r>
            <a:r>
              <a:rPr lang="en-US" dirty="0" err="1"/>
              <a:t>Projecth</a:t>
            </a:r>
            <a:r>
              <a:rPr lang="en-US" dirty="0"/>
              <a:t>. </a:t>
            </a:r>
            <a:r>
              <a:rPr lang="en-US" dirty="0" err="1"/>
              <a:t>Architecturei</a:t>
            </a:r>
            <a:r>
              <a:rPr lang="en-US" dirty="0"/>
              <a:t>. Modules</a:t>
            </a:r>
          </a:p>
          <a:p>
            <a:r>
              <a:rPr lang="en-US" dirty="0"/>
              <a:t> UML Diagrams</a:t>
            </a:r>
          </a:p>
          <a:p>
            <a:r>
              <a:rPr lang="en-US" dirty="0"/>
              <a:t> Sample Code</a:t>
            </a:r>
          </a:p>
          <a:p>
            <a:r>
              <a:rPr lang="en-US" dirty="0"/>
              <a:t> Results</a:t>
            </a:r>
          </a:p>
          <a:p>
            <a:r>
              <a:rPr lang="it-IT" dirty="0"/>
              <a:t>Conclusion</a:t>
            </a:r>
          </a:p>
          <a:p>
            <a:r>
              <a:rPr lang="it-IT" dirty="0"/>
              <a:t>Future Scope</a:t>
            </a:r>
          </a:p>
          <a:p>
            <a:r>
              <a:rPr lang="it-IT" dirty="0"/>
              <a:t> References</a:t>
            </a:r>
          </a:p>
          <a:p>
            <a:r>
              <a:rPr lang="it-IT" dirty="0"/>
              <a:t> Github Link</a:t>
            </a:r>
            <a:endParaRPr lang="en-US" dirty="0"/>
          </a:p>
        </p:txBody>
      </p:sp>
    </p:spTree>
    <p:extLst>
      <p:ext uri="{BB962C8B-B14F-4D97-AF65-F5344CB8AC3E}">
        <p14:creationId xmlns:p14="http://schemas.microsoft.com/office/powerpoint/2010/main" val="1659809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2FFE-F6B9-5E64-8209-5A8318075F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958313-93D5-8442-BF32-5434F8392836}"/>
              </a:ext>
            </a:extLst>
          </p:cNvPr>
          <p:cNvSpPr>
            <a:spLocks noGrp="1"/>
          </p:cNvSpPr>
          <p:nvPr>
            <p:ph idx="1"/>
          </p:nvPr>
        </p:nvSpPr>
        <p:spPr>
          <a:xfrm>
            <a:off x="1371600" y="5573486"/>
            <a:ext cx="9601200" cy="293914"/>
          </a:xfrm>
        </p:spPr>
        <p:txBody>
          <a:bodyPr>
            <a:normAutofit fontScale="85000" lnSpcReduction="20000"/>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FAQ is added in database and now click on ‘View Users’ link to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60425822-68B3-640D-292C-F2ECFF449750}"/>
              </a:ext>
            </a:extLst>
          </p:cNvPr>
          <p:cNvPicPr>
            <a:picLocks noChangeAspect="1"/>
          </p:cNvPicPr>
          <p:nvPr/>
        </p:nvPicPr>
        <p:blipFill>
          <a:blip r:embed="rId2"/>
          <a:stretch>
            <a:fillRect/>
          </a:stretch>
        </p:blipFill>
        <p:spPr>
          <a:xfrm>
            <a:off x="1371600" y="685801"/>
            <a:ext cx="9601200" cy="4626428"/>
          </a:xfrm>
          <a:prstGeom prst="rect">
            <a:avLst/>
          </a:prstGeom>
        </p:spPr>
      </p:pic>
    </p:spTree>
    <p:extLst>
      <p:ext uri="{BB962C8B-B14F-4D97-AF65-F5344CB8AC3E}">
        <p14:creationId xmlns:p14="http://schemas.microsoft.com/office/powerpoint/2010/main" val="19610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DD37-82FA-8E9E-47DE-797F530F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6B863B-70F6-4C33-1878-55635AF50258}"/>
              </a:ext>
            </a:extLst>
          </p:cNvPr>
          <p:cNvSpPr>
            <a:spLocks noGrp="1"/>
          </p:cNvSpPr>
          <p:nvPr>
            <p:ph idx="1"/>
          </p:nvPr>
        </p:nvSpPr>
        <p:spPr>
          <a:xfrm>
            <a:off x="1371600" y="5399314"/>
            <a:ext cx="9601200" cy="468086"/>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admin can view list of registered users and now logout and sign up new user</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65C477DA-5FB5-CAC1-B852-F5650F12C91B}"/>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99676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6B3-76D8-CC41-958A-41E76B3A73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352C4-DD1E-CBCB-7E23-2D3A1F5FD1F3}"/>
              </a:ext>
            </a:extLst>
          </p:cNvPr>
          <p:cNvSpPr>
            <a:spLocks noGrp="1"/>
          </p:cNvSpPr>
          <p:nvPr>
            <p:ph idx="1"/>
          </p:nvPr>
        </p:nvSpPr>
        <p:spPr>
          <a:xfrm>
            <a:off x="1371600" y="5486400"/>
            <a:ext cx="9601200" cy="381000"/>
          </a:xfrm>
        </p:spPr>
        <p:txBody>
          <a:bodyPr/>
          <a:lstStyle/>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signing up new user and then click button to get below page</a:t>
            </a:r>
            <a:endParaRPr lang="en-US" sz="1800" dirty="0">
              <a:effectLst/>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1B11067-3ED1-91DC-1B89-42625A09A18A}"/>
              </a:ext>
            </a:extLst>
          </p:cNvPr>
          <p:cNvPicPr>
            <a:picLocks noChangeAspect="1"/>
          </p:cNvPicPr>
          <p:nvPr/>
        </p:nvPicPr>
        <p:blipFill>
          <a:blip r:embed="rId2"/>
          <a:stretch>
            <a:fillRect/>
          </a:stretch>
        </p:blipFill>
        <p:spPr>
          <a:xfrm>
            <a:off x="1371600" y="685800"/>
            <a:ext cx="9601200" cy="4561113"/>
          </a:xfrm>
          <a:prstGeom prst="rect">
            <a:avLst/>
          </a:prstGeom>
        </p:spPr>
      </p:pic>
    </p:spTree>
    <p:extLst>
      <p:ext uri="{BB962C8B-B14F-4D97-AF65-F5344CB8AC3E}">
        <p14:creationId xmlns:p14="http://schemas.microsoft.com/office/powerpoint/2010/main" val="198753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DCD6-3FA7-9A5D-A8AD-5EB08CC74D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CC7866-18DC-6ACB-226F-AD33C8E0037D}"/>
              </a:ext>
            </a:extLst>
          </p:cNvPr>
          <p:cNvSpPr>
            <a:spLocks noGrp="1"/>
          </p:cNvSpPr>
          <p:nvPr>
            <p:ph idx="1"/>
          </p:nvPr>
        </p:nvSpPr>
        <p:spPr>
          <a:xfrm>
            <a:off x="1371600" y="5421086"/>
            <a:ext cx="9601200" cy="446314"/>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sign up process completed and now can login</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A96E0D85-15AC-50C1-E3FD-25FB97CF3112}"/>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143469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47EB-B2EA-6527-DBFA-272E0B8224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A96154-BDB0-0984-610B-8EAFB14ADC3A}"/>
              </a:ext>
            </a:extLst>
          </p:cNvPr>
          <p:cNvSpPr>
            <a:spLocks noGrp="1"/>
          </p:cNvSpPr>
          <p:nvPr>
            <p:ph idx="1"/>
          </p:nvPr>
        </p:nvSpPr>
        <p:spPr>
          <a:xfrm>
            <a:off x="1371600" y="5442856"/>
            <a:ext cx="9601200" cy="424543"/>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user is login and after login will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4565CA3D-C3E9-E494-AA79-1BF3E553D65B}"/>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2024192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D1BF-8FC8-E875-57B4-F3492D09F6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02B734-2204-BE71-2FC3-9B7072BD8890}"/>
              </a:ext>
            </a:extLst>
          </p:cNvPr>
          <p:cNvSpPr>
            <a:spLocks noGrp="1"/>
          </p:cNvSpPr>
          <p:nvPr>
            <p:ph idx="1"/>
          </p:nvPr>
        </p:nvSpPr>
        <p:spPr>
          <a:xfrm>
            <a:off x="1371600" y="5399314"/>
            <a:ext cx="9601200" cy="468086"/>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user can click on ‘Interact with Voice Based Chatbot’ link to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3E981615-1078-4C3A-4A25-C0FF761EE542}"/>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143745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50B4-3AEC-D784-8F37-57AAB5CD11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BC1B63-DF6C-33F6-0005-CA56CAF1F5E0}"/>
              </a:ext>
            </a:extLst>
          </p:cNvPr>
          <p:cNvSpPr>
            <a:spLocks noGrp="1"/>
          </p:cNvSpPr>
          <p:nvPr>
            <p:ph idx="1"/>
          </p:nvPr>
        </p:nvSpPr>
        <p:spPr>
          <a:xfrm>
            <a:off x="1371600" y="5442856"/>
            <a:ext cx="9601200" cy="424543"/>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user can click on ‘Get Microphone’ link to connect to microphone and get below page</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24332C0A-42A0-52A0-4005-AACB6716C3F3}"/>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1618237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F542-E82E-6FBF-4E5B-624201048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2336F2-EDDF-FA0E-A631-9F332F2B0530}"/>
              </a:ext>
            </a:extLst>
          </p:cNvPr>
          <p:cNvSpPr>
            <a:spLocks noGrp="1"/>
          </p:cNvSpPr>
          <p:nvPr>
            <p:ph idx="1"/>
          </p:nvPr>
        </p:nvSpPr>
        <p:spPr>
          <a:xfrm>
            <a:off x="1371600" y="5236028"/>
            <a:ext cx="9601200" cy="631371"/>
          </a:xfrm>
        </p:spPr>
        <p:txBody>
          <a:bodyPr>
            <a:normAutofit lnSpcReduction="10000"/>
          </a:bodyPr>
          <a:lstStyle/>
          <a:p>
            <a:pPr marL="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In above screen you can click on ‘Record’ button to record your voice and once done then click ‘Stop’ button to get response from Chatbot like below screen</a:t>
            </a:r>
            <a:endParaRPr lang="en-US" sz="180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6C5AC8F7-C9E3-917F-D915-22F0C3780410}"/>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3290309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823D-567B-82EA-8E5D-D7B653A03D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5E7EC1-9F8B-453D-E7A0-FF0C619CC758}"/>
              </a:ext>
            </a:extLst>
          </p:cNvPr>
          <p:cNvSpPr>
            <a:spLocks noGrp="1"/>
          </p:cNvSpPr>
          <p:nvPr>
            <p:ph idx="1"/>
          </p:nvPr>
        </p:nvSpPr>
        <p:spPr>
          <a:xfrm>
            <a:off x="1371600" y="5050970"/>
            <a:ext cx="9601200" cy="816429"/>
          </a:xfrm>
        </p:spPr>
        <p:txBody>
          <a:bodyPr>
            <a:normAutofit lnSpcReduction="10000"/>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I speak some question about ‘return policy’ and then got above answer from Chatbot and whatever you record you can play and download any time. Below I am asking about working hours</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45A611DC-880A-3549-BB23-04B20778F00D}"/>
              </a:ext>
            </a:extLst>
          </p:cNvPr>
          <p:cNvPicPr>
            <a:picLocks noChangeAspect="1"/>
          </p:cNvPicPr>
          <p:nvPr/>
        </p:nvPicPr>
        <p:blipFill>
          <a:blip r:embed="rId2"/>
          <a:stretch>
            <a:fillRect/>
          </a:stretch>
        </p:blipFill>
        <p:spPr>
          <a:xfrm>
            <a:off x="1371600" y="685801"/>
            <a:ext cx="9601200" cy="4125685"/>
          </a:xfrm>
          <a:prstGeom prst="rect">
            <a:avLst/>
          </a:prstGeom>
        </p:spPr>
      </p:pic>
    </p:spTree>
    <p:extLst>
      <p:ext uri="{BB962C8B-B14F-4D97-AF65-F5344CB8AC3E}">
        <p14:creationId xmlns:p14="http://schemas.microsoft.com/office/powerpoint/2010/main" val="208136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E737-E0F9-8172-7257-B3B2063DD8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943D2E-CA8C-CE3F-F344-AC2137B98FA1}"/>
              </a:ext>
            </a:extLst>
          </p:cNvPr>
          <p:cNvSpPr>
            <a:spLocks noGrp="1"/>
          </p:cNvSpPr>
          <p:nvPr>
            <p:ph idx="1"/>
          </p:nvPr>
        </p:nvSpPr>
        <p:spPr>
          <a:xfrm>
            <a:off x="1371600" y="4963886"/>
            <a:ext cx="9601200" cy="903514"/>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I sent some queries and then got replies from Chatbot and all those queries you can listen by clicking on Play button and can get recommendation question in first text box. In below screen I am asking unknown question</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B09DA4B7-629F-BFC7-8EBB-53442EEB2CA8}"/>
              </a:ext>
            </a:extLst>
          </p:cNvPr>
          <p:cNvPicPr>
            <a:picLocks noChangeAspect="1"/>
          </p:cNvPicPr>
          <p:nvPr/>
        </p:nvPicPr>
        <p:blipFill>
          <a:blip r:embed="rId2"/>
          <a:stretch>
            <a:fillRect/>
          </a:stretch>
        </p:blipFill>
        <p:spPr>
          <a:xfrm>
            <a:off x="1371600" y="685801"/>
            <a:ext cx="9601200" cy="4354512"/>
          </a:xfrm>
          <a:prstGeom prst="rect">
            <a:avLst/>
          </a:prstGeom>
        </p:spPr>
      </p:pic>
    </p:spTree>
    <p:extLst>
      <p:ext uri="{BB962C8B-B14F-4D97-AF65-F5344CB8AC3E}">
        <p14:creationId xmlns:p14="http://schemas.microsoft.com/office/powerpoint/2010/main" val="402353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1398-7AF0-C26F-7527-624A583D00AF}"/>
              </a:ext>
            </a:extLst>
          </p:cNvPr>
          <p:cNvSpPr>
            <a:spLocks noGrp="1"/>
          </p:cNvSpPr>
          <p:nvPr>
            <p:ph type="title"/>
          </p:nvPr>
        </p:nvSpPr>
        <p:spPr/>
        <p:txBody>
          <a:bodyPr>
            <a:normAutofit/>
          </a:bodyPr>
          <a:lstStyle/>
          <a:p>
            <a:r>
              <a:rPr lang="en-US" sz="5000" dirty="0"/>
              <a:t>ABSTRACT:</a:t>
            </a:r>
          </a:p>
        </p:txBody>
      </p:sp>
      <p:sp>
        <p:nvSpPr>
          <p:cNvPr id="3" name="Content Placeholder 2">
            <a:extLst>
              <a:ext uri="{FF2B5EF4-FFF2-40B4-BE49-F238E27FC236}">
                <a16:creationId xmlns:a16="http://schemas.microsoft.com/office/drawing/2014/main" id="{EBA89E26-F1F2-1A2F-DBF8-20C88BC79FF2}"/>
              </a:ext>
            </a:extLst>
          </p:cNvPr>
          <p:cNvSpPr>
            <a:spLocks noGrp="1"/>
          </p:cNvSpPr>
          <p:nvPr>
            <p:ph idx="1"/>
          </p:nvPr>
        </p:nvSpPr>
        <p:spPr>
          <a:xfrm>
            <a:off x="1371600" y="1524000"/>
            <a:ext cx="9601200" cy="3581400"/>
          </a:xfrm>
        </p:spPr>
        <p:txBody>
          <a:bodyPr>
            <a:noAutofit/>
          </a:bodyPr>
          <a:lstStyle/>
          <a:p>
            <a:pPr algn="l">
              <a:spcAft>
                <a:spcPts val="300"/>
              </a:spcAft>
              <a:buFont typeface="Arial" panose="020B0604020202020204" pitchFamily="34" charset="0"/>
              <a:buChar char="•"/>
            </a:pPr>
            <a:r>
              <a:rPr lang="en-US" sz="1700" b="1" i="0" dirty="0">
                <a:solidFill>
                  <a:schemeClr val="tx1"/>
                </a:solidFill>
                <a:effectLst/>
                <a:latin typeface="+mj-lt"/>
                <a:ea typeface="Inter"/>
              </a:rPr>
              <a:t>Objective</a:t>
            </a:r>
            <a:r>
              <a:rPr lang="en-US" sz="1700" b="0" i="0" dirty="0">
                <a:solidFill>
                  <a:schemeClr val="tx1"/>
                </a:solidFill>
                <a:effectLst/>
                <a:latin typeface="+mj-lt"/>
                <a:ea typeface="Inter"/>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Develop an AI-based FAQ chatbot with voice assistance.</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Leverage advanced AI, NLP, and voice recognition technologies.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ea typeface="Inter"/>
              </a:rPr>
              <a:t>Purpose</a:t>
            </a:r>
            <a:r>
              <a:rPr lang="en-US" sz="1700" b="0" i="0" dirty="0">
                <a:solidFill>
                  <a:schemeClr val="tx1"/>
                </a:solidFill>
                <a:effectLst/>
                <a:latin typeface="+mj-lt"/>
                <a:ea typeface="Inter"/>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Provide a convenient tool for customer support, information retrieval, and task automation.</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Enhance user interaction through personalized and efficient responses.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ea typeface="Inter"/>
              </a:rPr>
              <a:t>Functionality</a:t>
            </a:r>
            <a:r>
              <a:rPr lang="en-US" sz="1700" b="0" i="0" dirty="0">
                <a:solidFill>
                  <a:schemeClr val="tx1"/>
                </a:solidFill>
                <a:effectLst/>
                <a:latin typeface="+mj-lt"/>
                <a:ea typeface="Inter"/>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Assist users in retrieving information from a predefined knowledge base using natural language queries.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Support voice commands for a versatile user experience.</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ea typeface="Inter"/>
              </a:rPr>
              <a:t>Technology</a:t>
            </a:r>
            <a:r>
              <a:rPr lang="en-US" sz="1700" b="0" i="0" dirty="0">
                <a:solidFill>
                  <a:schemeClr val="tx1"/>
                </a:solidFill>
                <a:effectLst/>
                <a:latin typeface="+mj-lt"/>
                <a:ea typeface="Inter"/>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Utilize state-of-the-art NLP techniques for understanding user queries.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Employ machine learning algorithms to extract relevant information and generate real-time responses.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ea typeface="Inter"/>
              </a:rPr>
              <a:t>User Experience</a:t>
            </a:r>
            <a:r>
              <a:rPr lang="en-US" sz="1700" b="0" i="0" dirty="0">
                <a:solidFill>
                  <a:schemeClr val="tx1"/>
                </a:solidFill>
                <a:effectLst/>
                <a:latin typeface="+mj-lt"/>
                <a:ea typeface="Inter"/>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Offer an intuitive and interactive interface for seamless communication.</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ea typeface="Inter"/>
              </a:rPr>
              <a:t>Enable users to interact with the chatbot through voice or text, enhancing accessibility.</a:t>
            </a:r>
          </a:p>
          <a:p>
            <a:endParaRPr lang="en-US" sz="1700" dirty="0">
              <a:solidFill>
                <a:schemeClr val="tx1"/>
              </a:solidFill>
              <a:latin typeface="+mj-lt"/>
              <a:ea typeface="Inter"/>
            </a:endParaRPr>
          </a:p>
        </p:txBody>
      </p:sp>
    </p:spTree>
    <p:extLst>
      <p:ext uri="{BB962C8B-B14F-4D97-AF65-F5344CB8AC3E}">
        <p14:creationId xmlns:p14="http://schemas.microsoft.com/office/powerpoint/2010/main" val="3427138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C707-70FF-F227-2232-3314B0F0F5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F73E67-7F49-AA3D-0FFC-C9AAC148BC64}"/>
              </a:ext>
            </a:extLst>
          </p:cNvPr>
          <p:cNvSpPr>
            <a:spLocks noGrp="1"/>
          </p:cNvSpPr>
          <p:nvPr>
            <p:ph idx="1"/>
          </p:nvPr>
        </p:nvSpPr>
        <p:spPr>
          <a:xfrm>
            <a:off x="1371600" y="4686301"/>
            <a:ext cx="9601200" cy="1485900"/>
          </a:xfrm>
        </p:spPr>
        <p:txBody>
          <a:bodyPr>
            <a:normAutofit/>
          </a:bodyPr>
          <a:lstStyle/>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above screen when I speak unknown question then Chatbot replied with ‘Unable to recognize and asked to try again’.</a:t>
            </a:r>
            <a:endParaRPr lang="en-US" sz="1800" dirty="0">
              <a:effectLst/>
              <a:latin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Similarly you can follow above screens to ask any FAQ question </a:t>
            </a:r>
            <a:endParaRPr lang="en-US" sz="1800" dirty="0">
              <a:effectLst/>
              <a:latin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AD820365-8FF9-A45B-7B4E-23E3623805C7}"/>
              </a:ext>
            </a:extLst>
          </p:cNvPr>
          <p:cNvPicPr>
            <a:picLocks noChangeAspect="1"/>
          </p:cNvPicPr>
          <p:nvPr/>
        </p:nvPicPr>
        <p:blipFill>
          <a:blip r:embed="rId2"/>
          <a:stretch>
            <a:fillRect/>
          </a:stretch>
        </p:blipFill>
        <p:spPr>
          <a:xfrm>
            <a:off x="1371600" y="685800"/>
            <a:ext cx="9601199" cy="3799342"/>
          </a:xfrm>
          <a:prstGeom prst="rect">
            <a:avLst/>
          </a:prstGeom>
        </p:spPr>
      </p:pic>
    </p:spTree>
    <p:extLst>
      <p:ext uri="{BB962C8B-B14F-4D97-AF65-F5344CB8AC3E}">
        <p14:creationId xmlns:p14="http://schemas.microsoft.com/office/powerpoint/2010/main" val="991495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F3-0F00-5CDB-065B-A118AE4B431A}"/>
              </a:ext>
            </a:extLst>
          </p:cNvPr>
          <p:cNvSpPr>
            <a:spLocks noGrp="1"/>
          </p:cNvSpPr>
          <p:nvPr>
            <p:ph type="title"/>
          </p:nvPr>
        </p:nvSpPr>
        <p:spPr/>
        <p:txBody>
          <a:bodyPr/>
          <a:lstStyle/>
          <a:p>
            <a:r>
              <a:rPr lang="en-US" dirty="0"/>
              <a:t>Conclusion</a:t>
            </a:r>
          </a:p>
        </p:txBody>
      </p:sp>
      <p:sp>
        <p:nvSpPr>
          <p:cNvPr id="4" name="Rectangle 1">
            <a:extLst>
              <a:ext uri="{FF2B5EF4-FFF2-40B4-BE49-F238E27FC236}">
                <a16:creationId xmlns:a16="http://schemas.microsoft.com/office/drawing/2014/main" id="{3B13668E-7EFC-AEAE-53BD-058970834FB3}"/>
              </a:ext>
            </a:extLst>
          </p:cNvPr>
          <p:cNvSpPr>
            <a:spLocks noGrp="1" noChangeArrowheads="1"/>
          </p:cNvSpPr>
          <p:nvPr>
            <p:ph idx="1"/>
          </p:nvPr>
        </p:nvSpPr>
        <p:spPr bwMode="auto">
          <a:xfrm>
            <a:off x="885700" y="1891451"/>
            <a:ext cx="113063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Enhanced User Experience</a:t>
            </a:r>
            <a:r>
              <a:rPr kumimoji="0" lang="en-US" altLang="en-US" b="0" i="0" u="none" strike="noStrike" cap="none" normalizeH="0" baseline="0" dirty="0">
                <a:ln>
                  <a:noFill/>
                </a:ln>
                <a:solidFill>
                  <a:schemeClr val="tx1"/>
                </a:solidFill>
                <a:effectLst/>
                <a:latin typeface="+mj-lt"/>
              </a:rPr>
              <a:t> – The chatbot provides a seamless and interactive way for users to get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 instant responses to their queries </a:t>
            </a:r>
            <a:r>
              <a:rPr kumimoji="0" lang="en-US" altLang="en-US" b="0" i="0" u="none" strike="noStrike" cap="none" normalizeH="0" baseline="0">
                <a:ln>
                  <a:noFill/>
                </a:ln>
                <a:solidFill>
                  <a:schemeClr val="tx1"/>
                </a:solidFill>
                <a:effectLst/>
                <a:latin typeface="+mj-lt"/>
              </a:rPr>
              <a:t>through voice </a:t>
            </a:r>
            <a:r>
              <a:rPr kumimoji="0" lang="en-US" altLang="en-US" b="0" i="0" u="none" strike="noStrike" cap="none" normalizeH="0" baseline="0" dirty="0">
                <a:ln>
                  <a:noFill/>
                </a:ln>
                <a:solidFill>
                  <a:schemeClr val="tx1"/>
                </a:solidFill>
                <a:effectLst/>
                <a:latin typeface="+mj-lt"/>
              </a:rPr>
              <a:t>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Voice Assistance Feature</a:t>
            </a:r>
            <a:r>
              <a:rPr kumimoji="0" lang="en-US" altLang="en-US" b="0" i="0" u="none" strike="noStrike" cap="none" normalizeH="0" baseline="0" dirty="0">
                <a:ln>
                  <a:noFill/>
                </a:ln>
                <a:solidFill>
                  <a:schemeClr val="tx1"/>
                </a:solidFill>
                <a:effectLst/>
                <a:latin typeface="+mj-lt"/>
              </a:rPr>
              <a:t> – By integrating </a:t>
            </a:r>
            <a:r>
              <a:rPr kumimoji="0" lang="en-US" altLang="en-US" b="1" i="0" u="none" strike="noStrike" cap="none" normalizeH="0" baseline="0" dirty="0">
                <a:ln>
                  <a:noFill/>
                </a:ln>
                <a:solidFill>
                  <a:schemeClr val="tx1"/>
                </a:solidFill>
                <a:effectLst/>
                <a:latin typeface="+mj-lt"/>
              </a:rPr>
              <a:t>speech recognition</a:t>
            </a:r>
            <a:r>
              <a:rPr kumimoji="0" lang="en-US" altLang="en-US" b="0" i="0" u="none" strike="noStrike" cap="none" normalizeH="0" baseline="0" dirty="0">
                <a:ln>
                  <a:noFill/>
                </a:ln>
                <a:solidFill>
                  <a:schemeClr val="tx1"/>
                </a:solidFill>
                <a:effectLst/>
                <a:latin typeface="+mj-lt"/>
              </a:rPr>
              <a:t>, the chatbot allows users to ask</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 questions verbally, making it more accessible and user-friendly.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Efficient Query Handling</a:t>
            </a:r>
            <a:r>
              <a:rPr kumimoji="0" lang="en-US" altLang="en-US" b="0" i="0" u="none" strike="noStrike" cap="none" normalizeH="0" baseline="0" dirty="0">
                <a:ln>
                  <a:noFill/>
                </a:ln>
                <a:solidFill>
                  <a:schemeClr val="tx1"/>
                </a:solidFill>
                <a:effectLst/>
                <a:latin typeface="+mj-lt"/>
              </a:rPr>
              <a:t> – The system uses </a:t>
            </a:r>
            <a:r>
              <a:rPr kumimoji="0" lang="en-US" altLang="en-US" b="1" i="0" u="none" strike="noStrike" cap="none" normalizeH="0" baseline="0" dirty="0">
                <a:ln>
                  <a:noFill/>
                </a:ln>
                <a:solidFill>
                  <a:schemeClr val="tx1"/>
                </a:solidFill>
                <a:effectLst/>
                <a:latin typeface="+mj-lt"/>
              </a:rPr>
              <a:t>TF-IDF vectorization</a:t>
            </a:r>
            <a:r>
              <a:rPr kumimoji="0" lang="en-US" altLang="en-US" b="0" i="0" u="none" strike="noStrike" cap="none" normalizeH="0" baseline="0" dirty="0">
                <a:ln>
                  <a:noFill/>
                </a:ln>
                <a:solidFill>
                  <a:schemeClr val="tx1"/>
                </a:solidFill>
                <a:effectLst/>
                <a:latin typeface="+mj-lt"/>
              </a:rPr>
              <a:t> and </a:t>
            </a:r>
            <a:r>
              <a:rPr kumimoji="0" lang="en-US" altLang="en-US" b="1" i="0" u="none" strike="noStrike" cap="none" normalizeH="0" baseline="0" dirty="0">
                <a:ln>
                  <a:noFill/>
                </a:ln>
                <a:solidFill>
                  <a:schemeClr val="tx1"/>
                </a:solidFill>
                <a:effectLst/>
                <a:latin typeface="+mj-lt"/>
              </a:rPr>
              <a:t>cosine similarity</a:t>
            </a:r>
            <a:r>
              <a:rPr kumimoji="0" lang="en-US" altLang="en-US" b="0" i="0" u="none" strike="noStrike" cap="none" normalizeH="0" baseline="0" dirty="0">
                <a:ln>
                  <a:noFill/>
                </a:ln>
                <a:solidFill>
                  <a:schemeClr val="tx1"/>
                </a:solidFill>
                <a:effectLst/>
                <a:latin typeface="+mj-lt"/>
              </a:rPr>
              <a:t> to match</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 user queries with the most relevant answers from the FAQ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Continuous Learning</a:t>
            </a:r>
            <a:r>
              <a:rPr kumimoji="0" lang="en-US" altLang="en-US" b="0" i="0" u="none" strike="noStrike" cap="none" normalizeH="0" baseline="0" dirty="0">
                <a:ln>
                  <a:noFill/>
                </a:ln>
                <a:solidFill>
                  <a:schemeClr val="tx1"/>
                </a:solidFill>
                <a:effectLst/>
                <a:latin typeface="+mj-lt"/>
              </a:rPr>
              <a:t> – New questions and answers can be added, ensuring the chatbot remains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up-to-date with evolving user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Secure &amp; Scalable</a:t>
            </a:r>
            <a:r>
              <a:rPr kumimoji="0" lang="en-US" altLang="en-US" b="0" i="0" u="none" strike="noStrike" cap="none" normalizeH="0" baseline="0" dirty="0">
                <a:ln>
                  <a:noFill/>
                </a:ln>
                <a:solidFill>
                  <a:schemeClr val="tx1"/>
                </a:solidFill>
                <a:effectLst/>
                <a:latin typeface="+mj-lt"/>
              </a:rPr>
              <a:t> – The chatbot is built with </a:t>
            </a:r>
            <a:r>
              <a:rPr kumimoji="0" lang="en-US" altLang="en-US" b="1" i="0" u="none" strike="noStrike" cap="none" normalizeH="0" baseline="0" dirty="0">
                <a:ln>
                  <a:noFill/>
                </a:ln>
                <a:solidFill>
                  <a:schemeClr val="tx1"/>
                </a:solidFill>
                <a:effectLst/>
                <a:latin typeface="+mj-lt"/>
              </a:rPr>
              <a:t>Django</a:t>
            </a:r>
            <a:r>
              <a:rPr kumimoji="0" lang="en-US" altLang="en-US" b="0" i="0" u="none" strike="noStrike" cap="none" normalizeH="0" baseline="0" dirty="0">
                <a:ln>
                  <a:noFill/>
                </a:ln>
                <a:solidFill>
                  <a:schemeClr val="tx1"/>
                </a:solidFill>
                <a:effectLst/>
                <a:latin typeface="+mj-lt"/>
              </a:rPr>
              <a:t> and </a:t>
            </a:r>
            <a:r>
              <a:rPr kumimoji="0" lang="en-US" altLang="en-US" b="1" i="0" u="none" strike="noStrike" cap="none" normalizeH="0" baseline="0" dirty="0">
                <a:ln>
                  <a:noFill/>
                </a:ln>
                <a:solidFill>
                  <a:schemeClr val="tx1"/>
                </a:solidFill>
                <a:effectLst/>
                <a:latin typeface="+mj-lt"/>
              </a:rPr>
              <a:t>MySQL</a:t>
            </a:r>
            <a:r>
              <a:rPr kumimoji="0" lang="en-US" altLang="en-US" b="0" i="0" u="none" strike="noStrike" cap="none" normalizeH="0" baseline="0" dirty="0">
                <a:ln>
                  <a:noFill/>
                </a:ln>
                <a:solidFill>
                  <a:schemeClr val="tx1"/>
                </a:solidFill>
                <a:effectLst/>
                <a:latin typeface="+mj-lt"/>
              </a:rPr>
              <a:t>, making it a reliable and scalable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solution for businesses and organizations.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 </a:t>
            </a:r>
            <a:r>
              <a:rPr kumimoji="0" lang="en-US" altLang="en-US" b="1" i="0" u="none" strike="noStrike" cap="none" normalizeH="0" baseline="0" dirty="0">
                <a:ln>
                  <a:noFill/>
                </a:ln>
                <a:solidFill>
                  <a:schemeClr val="tx1"/>
                </a:solidFill>
                <a:effectLst/>
                <a:latin typeface="+mj-lt"/>
              </a:rPr>
              <a:t>Real-Time Responses</a:t>
            </a:r>
            <a:r>
              <a:rPr kumimoji="0" lang="en-US" altLang="en-US" b="0" i="0" u="none" strike="noStrike" cap="none" normalizeH="0" baseline="0" dirty="0">
                <a:ln>
                  <a:noFill/>
                </a:ln>
                <a:solidFill>
                  <a:schemeClr val="tx1"/>
                </a:solidFill>
                <a:effectLst/>
                <a:latin typeface="+mj-lt"/>
              </a:rPr>
              <a:t> – Users receive instant replies, reducing wait times and improving productivity.</a:t>
            </a:r>
          </a:p>
        </p:txBody>
      </p:sp>
    </p:spTree>
    <p:extLst>
      <p:ext uri="{BB962C8B-B14F-4D97-AF65-F5344CB8AC3E}">
        <p14:creationId xmlns:p14="http://schemas.microsoft.com/office/powerpoint/2010/main" val="1661855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E57C-93C7-5A0A-1F49-AB15A589F0AB}"/>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0E875A76-4B8E-EE05-18B8-939FC3A4B025}"/>
              </a:ext>
            </a:extLst>
          </p:cNvPr>
          <p:cNvSpPr>
            <a:spLocks noGrp="1"/>
          </p:cNvSpPr>
          <p:nvPr>
            <p:ph idx="1"/>
          </p:nvPr>
        </p:nvSpPr>
        <p:spPr/>
        <p:txBody>
          <a:bodyPr>
            <a:normAutofit/>
          </a:bodyPr>
          <a:lstStyle/>
          <a:p>
            <a:r>
              <a:rPr lang="en-US" dirty="0"/>
              <a:t> </a:t>
            </a:r>
            <a:r>
              <a:rPr lang="en-US" b="1" dirty="0"/>
              <a:t>Integration with Advanced NLP Models</a:t>
            </a:r>
            <a:r>
              <a:rPr lang="en-US" dirty="0"/>
              <a:t> – Enhancing the chatbot with </a:t>
            </a:r>
            <a:r>
              <a:rPr lang="en-US" b="1" dirty="0"/>
              <a:t>transformer-based models</a:t>
            </a:r>
            <a:r>
              <a:rPr lang="en-US" dirty="0"/>
              <a:t> like </a:t>
            </a:r>
            <a:r>
              <a:rPr lang="en-US" b="1" dirty="0"/>
              <a:t>BERT</a:t>
            </a:r>
            <a:r>
              <a:rPr lang="en-US" dirty="0"/>
              <a:t> or </a:t>
            </a:r>
            <a:r>
              <a:rPr lang="en-US" b="1" dirty="0"/>
              <a:t>GPT</a:t>
            </a:r>
            <a:r>
              <a:rPr lang="en-US" dirty="0"/>
              <a:t> can improve contextual understanding and response accuracy.</a:t>
            </a:r>
          </a:p>
          <a:p>
            <a:r>
              <a:rPr lang="en-US" dirty="0"/>
              <a:t> </a:t>
            </a:r>
            <a:r>
              <a:rPr lang="en-US" b="1" dirty="0"/>
              <a:t>Multilingual Support</a:t>
            </a:r>
            <a:r>
              <a:rPr lang="en-US" dirty="0"/>
              <a:t> – Expanding language capabilities will make the chatbot more accessible to a global audience, enabling communication in multiple languages.</a:t>
            </a:r>
          </a:p>
          <a:p>
            <a:r>
              <a:rPr lang="en-US" dirty="0"/>
              <a:t> </a:t>
            </a:r>
            <a:r>
              <a:rPr lang="en-US" b="1" dirty="0"/>
              <a:t>Voice Synthesis for Responses</a:t>
            </a:r>
            <a:r>
              <a:rPr lang="en-US" dirty="0"/>
              <a:t> – Implementing </a:t>
            </a:r>
            <a:r>
              <a:rPr lang="en-US" b="1" dirty="0"/>
              <a:t>text-to-speech (TTS)</a:t>
            </a:r>
            <a:r>
              <a:rPr lang="en-US" dirty="0"/>
              <a:t> can allow the chatbot to respond verbally, making interactions more natural and engaging.</a:t>
            </a:r>
          </a:p>
          <a:p>
            <a:r>
              <a:rPr lang="en-US" dirty="0"/>
              <a:t> </a:t>
            </a:r>
            <a:r>
              <a:rPr lang="en-US" b="1" dirty="0"/>
              <a:t>Integration with Smart Devices &amp; Applications</a:t>
            </a:r>
            <a:r>
              <a:rPr lang="en-US" dirty="0"/>
              <a:t> – The chatbot can be embedded into </a:t>
            </a:r>
            <a:r>
              <a:rPr lang="en-US" b="1" dirty="0"/>
              <a:t>mobile apps, smart home assistants, and customer support systems</a:t>
            </a:r>
            <a:r>
              <a:rPr lang="en-US" dirty="0"/>
              <a:t> for seamless interaction across different platforms.</a:t>
            </a:r>
          </a:p>
          <a:p>
            <a:pPr marL="0" indent="0">
              <a:buNone/>
            </a:pPr>
            <a:endParaRPr lang="en-US" dirty="0"/>
          </a:p>
        </p:txBody>
      </p:sp>
    </p:spTree>
    <p:extLst>
      <p:ext uri="{BB962C8B-B14F-4D97-AF65-F5344CB8AC3E}">
        <p14:creationId xmlns:p14="http://schemas.microsoft.com/office/powerpoint/2010/main" val="854131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AF0E-8C78-8DF9-2669-55F49C3FE8C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F08C2CD-38E7-C7B8-9068-32AF11EC0EEA}"/>
              </a:ext>
            </a:extLst>
          </p:cNvPr>
          <p:cNvSpPr>
            <a:spLocks noGrp="1"/>
          </p:cNvSpPr>
          <p:nvPr>
            <p:ph idx="1"/>
          </p:nvPr>
        </p:nvSpPr>
        <p:spPr>
          <a:xfrm>
            <a:off x="1371600" y="1524000"/>
            <a:ext cx="9601200" cy="4343400"/>
          </a:xfrm>
        </p:spPr>
        <p:txBody>
          <a:bodyPr>
            <a:noAutofit/>
          </a:bodyPr>
          <a:lstStyle/>
          <a:p>
            <a:pPr marL="0" indent="0">
              <a:buNone/>
            </a:pPr>
            <a:r>
              <a:rPr lang="en-US" sz="1600" dirty="0"/>
              <a:t>Lee, K., Shah, N., &amp; Kim, J. (2020). "Voice Assistant Chatbot for FAQ Retrieval Using Machine</a:t>
            </a:r>
          </a:p>
          <a:p>
            <a:pPr marL="0" indent="0">
              <a:buNone/>
            </a:pPr>
            <a:r>
              <a:rPr lang="en-US" sz="1600" dirty="0"/>
              <a:t>Learning." International Journal of Information Technology and Management, 19(3), 195-209.</a:t>
            </a:r>
          </a:p>
          <a:p>
            <a:pPr marL="0" indent="0">
              <a:buNone/>
            </a:pPr>
            <a:r>
              <a:rPr lang="en-US" sz="1600" dirty="0"/>
              <a:t>hen, Y., &amp; Liu, Y. (2019). "Development and Implementation of a Voice-Based FAQ Chatbot Using</a:t>
            </a:r>
          </a:p>
          <a:p>
            <a:pPr marL="0" indent="0">
              <a:buNone/>
            </a:pPr>
            <a:r>
              <a:rPr lang="en-US" sz="1600" dirty="0"/>
              <a:t>Deep Learning." Proceedings of the International Conference on Advanced Intelligent Systems and</a:t>
            </a:r>
          </a:p>
          <a:p>
            <a:pPr marL="0" indent="0">
              <a:buNone/>
            </a:pPr>
            <a:r>
              <a:rPr lang="en-US" sz="1600" dirty="0"/>
              <a:t>Informatics, 721-729.</a:t>
            </a:r>
          </a:p>
          <a:p>
            <a:pPr marL="0" indent="0">
              <a:buNone/>
            </a:pPr>
            <a:r>
              <a:rPr lang="en-US" sz="1600" dirty="0"/>
              <a:t>Li, X., &amp; Wang, Z. (2021). "Personalized FAQ Chatbot with Voice Assistance Based on Deep</a:t>
            </a:r>
          </a:p>
          <a:p>
            <a:pPr marL="0" indent="0">
              <a:buNone/>
            </a:pPr>
            <a:r>
              <a:rPr lang="en-US" sz="1600" dirty="0"/>
              <a:t>Reinforcement Learning." IEEE Transactions on Cognitive and Developmental Systems, 13(4),</a:t>
            </a:r>
          </a:p>
          <a:p>
            <a:pPr marL="0" indent="0">
              <a:buNone/>
            </a:pPr>
            <a:r>
              <a:rPr lang="en-US" sz="1600" dirty="0"/>
              <a:t>1120-1131. Nguyen, T., &amp; Le, H. (2022). "Enhancing User Engagement with AI-Driven FAQ</a:t>
            </a:r>
          </a:p>
          <a:p>
            <a:pPr marL="0" indent="0">
              <a:buNone/>
            </a:pPr>
            <a:r>
              <a:rPr lang="en-US" sz="1600" dirty="0"/>
              <a:t>Chatbots: A Comparative Study." Journal of Intelligent Information Systems, 1-18.</a:t>
            </a:r>
          </a:p>
          <a:p>
            <a:pPr marL="0" indent="0">
              <a:buNone/>
            </a:pPr>
            <a:r>
              <a:rPr lang="en-US" sz="1600" dirty="0"/>
              <a:t>Smith, J., &amp; Doe, J. (2018). "</a:t>
            </a:r>
            <a:r>
              <a:rPr lang="en-US" sz="1600" dirty="0" err="1"/>
              <a:t>VoiceBot</a:t>
            </a:r>
            <a:r>
              <a:rPr lang="en-US" sz="1600" dirty="0"/>
              <a:t>: A Conversational FAQ Chatbot with Voice Assistance."</a:t>
            </a:r>
          </a:p>
          <a:p>
            <a:pPr marL="0" indent="0">
              <a:buNone/>
            </a:pPr>
            <a:r>
              <a:rPr lang="en-US" sz="1600" dirty="0"/>
              <a:t>Proceedings of the ACM International Conference on Information and Knowledge Management,</a:t>
            </a:r>
          </a:p>
          <a:p>
            <a:pPr marL="0" indent="0">
              <a:buNone/>
            </a:pPr>
            <a:r>
              <a:rPr lang="en-US" sz="1600" dirty="0"/>
              <a:t>789-796.</a:t>
            </a:r>
          </a:p>
        </p:txBody>
      </p:sp>
    </p:spTree>
    <p:extLst>
      <p:ext uri="{BB962C8B-B14F-4D97-AF65-F5344CB8AC3E}">
        <p14:creationId xmlns:p14="http://schemas.microsoft.com/office/powerpoint/2010/main" val="1697335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6F76-542C-EE1B-E8FB-FB50AD3DD016}"/>
              </a:ext>
            </a:extLst>
          </p:cNvPr>
          <p:cNvSpPr>
            <a:spLocks noGrp="1"/>
          </p:cNvSpPr>
          <p:nvPr>
            <p:ph type="title"/>
          </p:nvPr>
        </p:nvSpPr>
        <p:spPr/>
        <p:txBody>
          <a:bodyPr/>
          <a:lstStyle/>
          <a:p>
            <a:r>
              <a:rPr lang="en-US" dirty="0" err="1"/>
              <a:t>Github</a:t>
            </a:r>
            <a:r>
              <a:rPr lang="en-US" dirty="0"/>
              <a:t> Link:</a:t>
            </a:r>
          </a:p>
        </p:txBody>
      </p:sp>
      <p:sp>
        <p:nvSpPr>
          <p:cNvPr id="3" name="Content Placeholder 2">
            <a:extLst>
              <a:ext uri="{FF2B5EF4-FFF2-40B4-BE49-F238E27FC236}">
                <a16:creationId xmlns:a16="http://schemas.microsoft.com/office/drawing/2014/main" id="{87CDEA73-8720-9D91-23BD-0764C5F836F5}"/>
              </a:ext>
            </a:extLst>
          </p:cNvPr>
          <p:cNvSpPr>
            <a:spLocks noGrp="1"/>
          </p:cNvSpPr>
          <p:nvPr>
            <p:ph idx="1"/>
          </p:nvPr>
        </p:nvSpPr>
        <p:spPr/>
        <p:txBody>
          <a:bodyPr/>
          <a:lstStyle/>
          <a:p>
            <a:pPr marL="0" indent="0">
              <a:buNone/>
            </a:pPr>
            <a:r>
              <a:rPr lang="en-US" dirty="0"/>
              <a:t>https://github.com/BASKARUNIBASKARRAJU/AI-BASED-FAQ-CHATBOT-USING-VOICE-ASSISTANCE</a:t>
            </a:r>
          </a:p>
        </p:txBody>
      </p:sp>
    </p:spTree>
    <p:extLst>
      <p:ext uri="{BB962C8B-B14F-4D97-AF65-F5344CB8AC3E}">
        <p14:creationId xmlns:p14="http://schemas.microsoft.com/office/powerpoint/2010/main" val="1154895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A823-0ECA-1DE3-AFB5-0A5E774F2837}"/>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832266E4-684E-DE79-6CBA-BBE5EF7075A4}"/>
              </a:ext>
            </a:extLst>
          </p:cNvPr>
          <p:cNvSpPr>
            <a:spLocks noGrp="1"/>
          </p:cNvSpPr>
          <p:nvPr>
            <p:ph idx="1"/>
          </p:nvPr>
        </p:nvSpPr>
        <p:spPr>
          <a:xfrm>
            <a:off x="1371600" y="1535229"/>
            <a:ext cx="9601200" cy="3581400"/>
          </a:xfrm>
        </p:spPr>
        <p:txBody>
          <a:bodyPr>
            <a:noAutofit/>
          </a:bodyPr>
          <a:lstStyle/>
          <a:p>
            <a:pPr algn="l">
              <a:spcBef>
                <a:spcPts val="300"/>
              </a:spcBef>
              <a:buFont typeface="Arial" panose="020B0604020202020204" pitchFamily="34" charset="0"/>
              <a:buChar char="•"/>
            </a:pPr>
            <a:r>
              <a:rPr lang="en-US" b="0" i="0" dirty="0">
                <a:solidFill>
                  <a:schemeClr val="tx1"/>
                </a:solidFill>
                <a:effectLst/>
                <a:latin typeface="Inter"/>
              </a:rPr>
              <a:t>Traditional FAQ pages on websites or manual customer service processes.</a:t>
            </a:r>
          </a:p>
          <a:p>
            <a:pPr algn="l">
              <a:spcBef>
                <a:spcPts val="300"/>
              </a:spcBef>
              <a:buFont typeface="Arial" panose="020B0604020202020204" pitchFamily="34" charset="0"/>
              <a:buChar char="•"/>
            </a:pPr>
            <a:r>
              <a:rPr lang="en-US" b="0" i="0" dirty="0">
                <a:solidFill>
                  <a:schemeClr val="tx1"/>
                </a:solidFill>
                <a:effectLst/>
                <a:latin typeface="Inter"/>
              </a:rPr>
              <a:t>Users navigate static information or contact support agents via email or phone calls.</a:t>
            </a:r>
          </a:p>
          <a:p>
            <a:pPr algn="l">
              <a:spcBef>
                <a:spcPts val="300"/>
              </a:spcBef>
              <a:buFont typeface="Arial" panose="020B0604020202020204" pitchFamily="34" charset="0"/>
              <a:buChar char="•"/>
            </a:pPr>
            <a:r>
              <a:rPr lang="en-US" b="0" i="0" dirty="0">
                <a:solidFill>
                  <a:schemeClr val="tx1"/>
                </a:solidFill>
                <a:effectLst/>
                <a:latin typeface="Inter"/>
              </a:rPr>
              <a:t>Static </a:t>
            </a:r>
            <a:r>
              <a:rPr lang="en-US" b="0" i="0" dirty="0">
                <a:solidFill>
                  <a:schemeClr val="tx1"/>
                </a:solidFill>
                <a:effectLst/>
                <a:latin typeface="+mj-lt"/>
              </a:rPr>
              <a:t>information</a:t>
            </a:r>
            <a:r>
              <a:rPr lang="en-US" b="0" i="0" dirty="0">
                <a:solidFill>
                  <a:schemeClr val="tx1"/>
                </a:solidFill>
                <a:effectLst/>
                <a:latin typeface="Inter"/>
              </a:rPr>
              <a:t> with no dynamic interaction.</a:t>
            </a:r>
          </a:p>
          <a:p>
            <a:pPr algn="l">
              <a:spcBef>
                <a:spcPts val="300"/>
              </a:spcBef>
              <a:buFont typeface="Arial" panose="020B0604020202020204" pitchFamily="34" charset="0"/>
              <a:buChar char="•"/>
            </a:pPr>
            <a:r>
              <a:rPr lang="en-US" b="0" i="0" dirty="0">
                <a:solidFill>
                  <a:schemeClr val="tx1"/>
                </a:solidFill>
                <a:effectLst/>
                <a:latin typeface="Inter"/>
              </a:rPr>
              <a:t>Longer response times due to manual processes.</a:t>
            </a:r>
          </a:p>
          <a:p>
            <a:pPr>
              <a:buFont typeface="Arial" panose="020B0604020202020204" pitchFamily="34" charset="0"/>
              <a:buChar char="•"/>
            </a:pPr>
            <a:r>
              <a:rPr lang="en-US" b="0" i="0" dirty="0">
                <a:solidFill>
                  <a:schemeClr val="tx1"/>
                </a:solidFill>
                <a:effectLst/>
                <a:latin typeface="Inter"/>
              </a:rPr>
              <a:t>Challenges for users with disabilities in accessing information or communicating.</a:t>
            </a:r>
          </a:p>
          <a:p>
            <a:pPr>
              <a:buFont typeface="Arial" panose="020B0604020202020204" pitchFamily="34" charset="0"/>
              <a:buChar char="•"/>
            </a:pPr>
            <a:r>
              <a:rPr lang="en-US" b="0" i="0" dirty="0">
                <a:solidFill>
                  <a:schemeClr val="tx1"/>
                </a:solidFill>
                <a:effectLst/>
                <a:latin typeface="Inter"/>
              </a:rPr>
              <a:t>Varied responses depending on the support agent or static content.</a:t>
            </a:r>
          </a:p>
          <a:p>
            <a:pPr algn="l">
              <a:spcBef>
                <a:spcPts val="300"/>
              </a:spcBef>
              <a:buFont typeface="Arial" panose="020B0604020202020204" pitchFamily="34" charset="0"/>
              <a:buChar char="•"/>
            </a:pPr>
            <a:r>
              <a:rPr lang="en-US" b="0" i="0" dirty="0">
                <a:solidFill>
                  <a:schemeClr val="tx1"/>
                </a:solidFill>
                <a:effectLst/>
                <a:latin typeface="Inter"/>
              </a:rPr>
              <a:t>Text-based interactions through web browsers.</a:t>
            </a:r>
          </a:p>
          <a:p>
            <a:pPr algn="l">
              <a:spcBef>
                <a:spcPts val="300"/>
              </a:spcBef>
              <a:buFont typeface="Arial" panose="020B0604020202020204" pitchFamily="34" charset="0"/>
              <a:buChar char="•"/>
            </a:pPr>
            <a:r>
              <a:rPr lang="en-US" b="0" i="0" dirty="0">
                <a:solidFill>
                  <a:schemeClr val="tx1"/>
                </a:solidFill>
                <a:effectLst/>
                <a:latin typeface="Inter"/>
              </a:rPr>
              <a:t>No support for spoken communication, limiting users who prefer voice-based interaction.</a:t>
            </a:r>
          </a:p>
          <a:p>
            <a:pPr algn="l">
              <a:spcBef>
                <a:spcPts val="300"/>
              </a:spcBef>
              <a:spcAft>
                <a:spcPts val="300"/>
              </a:spcAft>
              <a:buFont typeface="Arial" panose="020B0604020202020204" pitchFamily="34" charset="0"/>
              <a:buChar char="•"/>
            </a:pPr>
            <a:r>
              <a:rPr lang="en-US" b="0" i="0" dirty="0">
                <a:solidFill>
                  <a:schemeClr val="tx1"/>
                </a:solidFill>
                <a:effectLst/>
                <a:latin typeface="Inter"/>
              </a:rPr>
              <a:t>Human agents handle inquiries, leading to:</a:t>
            </a:r>
          </a:p>
          <a:p>
            <a:pPr marL="800100" lvl="1" indent="-342900" algn="l">
              <a:spcBef>
                <a:spcPts val="300"/>
              </a:spcBef>
              <a:buFont typeface="Wingdings" panose="05000000000000000000" pitchFamily="2" charset="2"/>
              <a:buChar char="ü"/>
            </a:pPr>
            <a:r>
              <a:rPr lang="en-US" b="0" i="0" dirty="0">
                <a:solidFill>
                  <a:schemeClr val="tx1"/>
                </a:solidFill>
                <a:effectLst/>
                <a:latin typeface="Inter"/>
              </a:rPr>
              <a:t>Delays in response times.</a:t>
            </a:r>
          </a:p>
          <a:p>
            <a:pPr marL="800100" lvl="1" indent="-342900" algn="l">
              <a:spcBef>
                <a:spcPts val="300"/>
              </a:spcBef>
              <a:buFont typeface="Wingdings" panose="05000000000000000000" pitchFamily="2" charset="2"/>
              <a:buChar char="ü"/>
            </a:pPr>
            <a:r>
              <a:rPr lang="en-US" b="0" i="0" dirty="0">
                <a:solidFill>
                  <a:schemeClr val="tx1"/>
                </a:solidFill>
                <a:effectLst/>
                <a:latin typeface="Inter"/>
              </a:rPr>
              <a:t>Potential inconsistencies in the information provided.</a:t>
            </a:r>
          </a:p>
          <a:p>
            <a:endParaRPr lang="en-US" dirty="0">
              <a:solidFill>
                <a:schemeClr val="tx1"/>
              </a:solidFill>
            </a:endParaRPr>
          </a:p>
        </p:txBody>
      </p:sp>
    </p:spTree>
    <p:extLst>
      <p:ext uri="{BB962C8B-B14F-4D97-AF65-F5344CB8AC3E}">
        <p14:creationId xmlns:p14="http://schemas.microsoft.com/office/powerpoint/2010/main" val="337220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876C-027F-70CD-8B66-7AD45367F2C2}"/>
              </a:ext>
            </a:extLst>
          </p:cNvPr>
          <p:cNvSpPr>
            <a:spLocks noGrp="1"/>
          </p:cNvSpPr>
          <p:nvPr>
            <p:ph type="title"/>
          </p:nvPr>
        </p:nvSpPr>
        <p:spPr/>
        <p:txBody>
          <a:bodyPr/>
          <a:lstStyle/>
          <a:p>
            <a:r>
              <a:rPr lang="en-US" dirty="0"/>
              <a:t>Disadvantages of the Existing System:</a:t>
            </a:r>
          </a:p>
        </p:txBody>
      </p:sp>
      <p:sp>
        <p:nvSpPr>
          <p:cNvPr id="3" name="Content Placeholder 2">
            <a:extLst>
              <a:ext uri="{FF2B5EF4-FFF2-40B4-BE49-F238E27FC236}">
                <a16:creationId xmlns:a16="http://schemas.microsoft.com/office/drawing/2014/main" id="{950AB731-C11F-2EB1-2541-4A9FF1CBF0BA}"/>
              </a:ext>
            </a:extLst>
          </p:cNvPr>
          <p:cNvSpPr>
            <a:spLocks noGrp="1"/>
          </p:cNvSpPr>
          <p:nvPr>
            <p:ph idx="1"/>
          </p:nvPr>
        </p:nvSpPr>
        <p:spPr>
          <a:xfrm>
            <a:off x="1295400" y="1428750"/>
            <a:ext cx="9601200" cy="3581400"/>
          </a:xfrm>
        </p:spPr>
        <p:txBody>
          <a:bodyPr>
            <a:noAutofit/>
          </a:bodyPr>
          <a:lstStyle/>
          <a:p>
            <a:pPr algn="l">
              <a:spcAft>
                <a:spcPts val="300"/>
              </a:spcAft>
              <a:buFont typeface="Arial" panose="020B0604020202020204" pitchFamily="34" charset="0"/>
              <a:buChar char="•"/>
            </a:pPr>
            <a:r>
              <a:rPr lang="en-US" sz="1700" b="1" i="0" dirty="0">
                <a:solidFill>
                  <a:schemeClr val="tx1"/>
                </a:solidFill>
                <a:effectLst/>
                <a:latin typeface="+mj-lt"/>
              </a:rPr>
              <a:t>Lack of Interactivity</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Static FAQ pages with no dynamic or real-time interaction.</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Users cannot engage in conversational queries.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Limited Accessibility</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Text-based systems may not cater to users with disabilities (e.g., visual or hearing impairments).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No support for voice-based interactions.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Inconsistent User Experience</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Responses vary depending on the support agent or static content.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Lack of uniformity in information provided.</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Dependence on Human Agents</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Manual handling of inquiries leads to inefficiencies.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Human errors or inconsistencies in information provided.</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Limited Communication Channels</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Primarily text-based interactions through web browsers.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No support for voice commands or multi-modal communication.</a:t>
            </a:r>
          </a:p>
        </p:txBody>
      </p:sp>
    </p:spTree>
    <p:extLst>
      <p:ext uri="{BB962C8B-B14F-4D97-AF65-F5344CB8AC3E}">
        <p14:creationId xmlns:p14="http://schemas.microsoft.com/office/powerpoint/2010/main" val="257307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0B4A-4FFA-EE78-A219-5F16BE39F23C}"/>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3C9AC34C-D362-86F4-4791-4D20E05C0187}"/>
              </a:ext>
            </a:extLst>
          </p:cNvPr>
          <p:cNvSpPr>
            <a:spLocks noGrp="1"/>
          </p:cNvSpPr>
          <p:nvPr>
            <p:ph idx="1"/>
          </p:nvPr>
        </p:nvSpPr>
        <p:spPr>
          <a:xfrm>
            <a:off x="1295400" y="1496728"/>
            <a:ext cx="9601200" cy="5361272"/>
          </a:xfrm>
        </p:spPr>
        <p:txBody>
          <a:bodyPr>
            <a:normAutofit fontScale="77500" lnSpcReduction="20000"/>
          </a:bodyPr>
          <a:lstStyle/>
          <a:p>
            <a:pPr algn="l">
              <a:spcAft>
                <a:spcPts val="300"/>
              </a:spcAft>
              <a:buFont typeface="Arial" panose="020B0604020202020204" pitchFamily="34" charset="0"/>
              <a:buChar char="•"/>
            </a:pPr>
            <a:r>
              <a:rPr lang="en-US" b="1" i="0" dirty="0">
                <a:solidFill>
                  <a:schemeClr val="tx1"/>
                </a:solidFill>
                <a:effectLst/>
                <a:latin typeface="+mj-lt"/>
              </a:rPr>
              <a:t>AI-Based FAQ Chatbot with Voice Assistance</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Leverages advanced AI, NLP, and voice recognition technologies.</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Provides a more interactive, personalized, and accessible user experience compared to traditional systems.</a:t>
            </a:r>
          </a:p>
          <a:p>
            <a:pPr algn="l">
              <a:spcBef>
                <a:spcPts val="300"/>
              </a:spcBef>
              <a:spcAft>
                <a:spcPts val="300"/>
              </a:spcAft>
              <a:buFont typeface="Arial" panose="020B0604020202020204" pitchFamily="34" charset="0"/>
              <a:buChar char="•"/>
            </a:pPr>
            <a:r>
              <a:rPr lang="en-US" b="1" i="0" dirty="0">
                <a:solidFill>
                  <a:schemeClr val="tx1"/>
                </a:solidFill>
                <a:effectLst/>
                <a:latin typeface="+mj-lt"/>
              </a:rPr>
              <a:t>Personalization and Context Awareness</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Uses </a:t>
            </a:r>
            <a:r>
              <a:rPr lang="en-US" b="1" i="0" dirty="0">
                <a:solidFill>
                  <a:schemeClr val="tx1"/>
                </a:solidFill>
                <a:effectLst/>
                <a:latin typeface="+mj-lt"/>
              </a:rPr>
              <a:t>machine learning algorithms</a:t>
            </a:r>
            <a:r>
              <a:rPr lang="en-US" b="0" i="0" dirty="0">
                <a:solidFill>
                  <a:schemeClr val="tx1"/>
                </a:solidFill>
                <a:effectLst/>
                <a:latin typeface="+mj-lt"/>
              </a:rPr>
              <a:t> to tailor responses based on user preferences.</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Maintains </a:t>
            </a:r>
            <a:r>
              <a:rPr lang="en-US" b="1" i="0" dirty="0">
                <a:solidFill>
                  <a:schemeClr val="tx1"/>
                </a:solidFill>
                <a:effectLst/>
                <a:latin typeface="+mj-lt"/>
              </a:rPr>
              <a:t>context across interactions</a:t>
            </a:r>
            <a:r>
              <a:rPr lang="en-US" b="0" i="0" dirty="0">
                <a:solidFill>
                  <a:schemeClr val="tx1"/>
                </a:solidFill>
                <a:effectLst/>
                <a:latin typeface="+mj-lt"/>
              </a:rPr>
              <a:t> for coherent and relevant conversations.</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Delivers a more engaging and personalized user experience.</a:t>
            </a:r>
          </a:p>
          <a:p>
            <a:pPr algn="l">
              <a:spcBef>
                <a:spcPts val="300"/>
              </a:spcBef>
              <a:spcAft>
                <a:spcPts val="300"/>
              </a:spcAft>
              <a:buFont typeface="Arial" panose="020B0604020202020204" pitchFamily="34" charset="0"/>
              <a:buChar char="•"/>
            </a:pPr>
            <a:r>
              <a:rPr lang="en-US" b="1" i="0" dirty="0">
                <a:solidFill>
                  <a:schemeClr val="tx1"/>
                </a:solidFill>
                <a:effectLst/>
                <a:latin typeface="+mj-lt"/>
              </a:rPr>
              <a:t>Improved Accessibility</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Supports </a:t>
            </a:r>
            <a:r>
              <a:rPr lang="en-US" b="1" i="0" dirty="0">
                <a:solidFill>
                  <a:schemeClr val="tx1"/>
                </a:solidFill>
                <a:effectLst/>
                <a:latin typeface="+mj-lt"/>
              </a:rPr>
              <a:t>voice-based interactions</a:t>
            </a:r>
            <a:r>
              <a:rPr lang="en-US" b="0" i="0" dirty="0">
                <a:solidFill>
                  <a:schemeClr val="tx1"/>
                </a:solidFill>
                <a:effectLst/>
                <a:latin typeface="+mj-lt"/>
              </a:rPr>
              <a:t> for users with disabilities or those who prefer speaking over typing.</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Ensures inclusivity and ease of use for a wider range of users.</a:t>
            </a:r>
          </a:p>
          <a:p>
            <a:pPr algn="l">
              <a:spcBef>
                <a:spcPts val="300"/>
              </a:spcBef>
              <a:spcAft>
                <a:spcPts val="300"/>
              </a:spcAft>
              <a:buFont typeface="Arial" panose="020B0604020202020204" pitchFamily="34" charset="0"/>
              <a:buChar char="•"/>
            </a:pPr>
            <a:r>
              <a:rPr lang="en-US" b="1" i="0" dirty="0">
                <a:solidFill>
                  <a:schemeClr val="tx1"/>
                </a:solidFill>
                <a:effectLst/>
                <a:latin typeface="+mj-lt"/>
              </a:rPr>
              <a:t>Real-Time Responses</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Provides instant answers to user queries, reducing wait times.</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Eliminates the need for manual intervention in most cases.</a:t>
            </a:r>
          </a:p>
          <a:p>
            <a:pPr algn="l">
              <a:spcBef>
                <a:spcPts val="300"/>
              </a:spcBef>
              <a:spcAft>
                <a:spcPts val="300"/>
              </a:spcAft>
              <a:buFont typeface="Arial" panose="020B0604020202020204" pitchFamily="34" charset="0"/>
              <a:buChar char="•"/>
            </a:pPr>
            <a:r>
              <a:rPr lang="en-US" b="1" i="0" dirty="0">
                <a:solidFill>
                  <a:schemeClr val="tx1"/>
                </a:solidFill>
                <a:effectLst/>
                <a:latin typeface="+mj-lt"/>
              </a:rPr>
              <a:t>Scalability and Efficiency</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Handles a large volume of queries simultaneously without compromising performance.</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Reduces the workload on human support agents.</a:t>
            </a:r>
          </a:p>
          <a:p>
            <a:pPr algn="l">
              <a:spcBef>
                <a:spcPts val="300"/>
              </a:spcBef>
              <a:spcAft>
                <a:spcPts val="300"/>
              </a:spcAft>
              <a:buFont typeface="Arial" panose="020B0604020202020204" pitchFamily="34" charset="0"/>
              <a:buChar char="•"/>
            </a:pPr>
            <a:r>
              <a:rPr lang="en-US" b="1" i="0" dirty="0">
                <a:solidFill>
                  <a:schemeClr val="tx1"/>
                </a:solidFill>
                <a:effectLst/>
                <a:latin typeface="+mj-lt"/>
              </a:rPr>
              <a:t>Cost-Effective Solution</a:t>
            </a:r>
            <a:r>
              <a:rPr lang="en-US"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Reduces operational costs by automating customer support.</a:t>
            </a:r>
          </a:p>
          <a:p>
            <a:pPr marL="742950" lvl="1" indent="-285750" algn="l">
              <a:spcBef>
                <a:spcPts val="300"/>
              </a:spcBef>
              <a:buFont typeface="Arial" panose="020B0604020202020204" pitchFamily="34" charset="0"/>
              <a:buChar char="•"/>
            </a:pPr>
            <a:r>
              <a:rPr lang="en-US" b="0" i="0" dirty="0">
                <a:solidFill>
                  <a:schemeClr val="tx1"/>
                </a:solidFill>
                <a:effectLst/>
                <a:latin typeface="+mj-lt"/>
              </a:rPr>
              <a:t>Eliminates the need for a large team of human agents.</a:t>
            </a:r>
          </a:p>
          <a:p>
            <a:pPr marL="742950" lvl="1" indent="-285750" algn="l">
              <a:spcBef>
                <a:spcPts val="300"/>
              </a:spcBef>
              <a:buFont typeface="Arial" panose="020B0604020202020204" pitchFamily="34" charset="0"/>
              <a:buChar char="•"/>
            </a:pPr>
            <a:endParaRPr lang="en-US" b="0" i="0" dirty="0">
              <a:solidFill>
                <a:schemeClr val="tx1"/>
              </a:solidFill>
              <a:effectLst/>
              <a:latin typeface="+mj-lt"/>
            </a:endParaRPr>
          </a:p>
          <a:p>
            <a:endParaRPr lang="en-US" dirty="0">
              <a:solidFill>
                <a:schemeClr val="tx1"/>
              </a:solidFill>
            </a:endParaRPr>
          </a:p>
        </p:txBody>
      </p:sp>
    </p:spTree>
    <p:extLst>
      <p:ext uri="{BB962C8B-B14F-4D97-AF65-F5344CB8AC3E}">
        <p14:creationId xmlns:p14="http://schemas.microsoft.com/office/powerpoint/2010/main" val="420191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0626-88CE-039A-C052-4AF58C5F467C}"/>
              </a:ext>
            </a:extLst>
          </p:cNvPr>
          <p:cNvSpPr>
            <a:spLocks noGrp="1"/>
          </p:cNvSpPr>
          <p:nvPr>
            <p:ph type="title"/>
          </p:nvPr>
        </p:nvSpPr>
        <p:spPr/>
        <p:txBody>
          <a:bodyPr/>
          <a:lstStyle/>
          <a:p>
            <a:r>
              <a:rPr lang="en-US" dirty="0">
                <a:solidFill>
                  <a:schemeClr val="tx1"/>
                </a:solidFill>
              </a:rPr>
              <a:t>A</a:t>
            </a:r>
            <a:r>
              <a:rPr lang="en-US" b="0" i="0" dirty="0">
                <a:solidFill>
                  <a:schemeClr val="tx1"/>
                </a:solidFill>
                <a:effectLst/>
              </a:rPr>
              <a:t>dvantages of Proposed </a:t>
            </a:r>
            <a:r>
              <a:rPr lang="en-US" dirty="0">
                <a:solidFill>
                  <a:schemeClr val="tx1"/>
                </a:solidFill>
              </a:rPr>
              <a:t>S</a:t>
            </a:r>
            <a:r>
              <a:rPr lang="en-US" b="0" i="0" dirty="0">
                <a:solidFill>
                  <a:schemeClr val="tx1"/>
                </a:solidFill>
                <a:effectLst/>
              </a:rPr>
              <a:t>ystem:</a:t>
            </a:r>
            <a:endParaRPr lang="en-US" dirty="0">
              <a:solidFill>
                <a:schemeClr val="tx1"/>
              </a:solidFill>
            </a:endParaRPr>
          </a:p>
        </p:txBody>
      </p:sp>
      <p:sp>
        <p:nvSpPr>
          <p:cNvPr id="3" name="Content Placeholder 2">
            <a:extLst>
              <a:ext uri="{FF2B5EF4-FFF2-40B4-BE49-F238E27FC236}">
                <a16:creationId xmlns:a16="http://schemas.microsoft.com/office/drawing/2014/main" id="{458A0D55-C7D0-E920-464F-B049F478DC45}"/>
              </a:ext>
            </a:extLst>
          </p:cNvPr>
          <p:cNvSpPr>
            <a:spLocks noGrp="1"/>
          </p:cNvSpPr>
          <p:nvPr>
            <p:ph idx="1"/>
          </p:nvPr>
        </p:nvSpPr>
        <p:spPr>
          <a:xfrm>
            <a:off x="1371600" y="1513114"/>
            <a:ext cx="9601200" cy="3581400"/>
          </a:xfrm>
        </p:spPr>
        <p:txBody>
          <a:bodyPr>
            <a:noAutofit/>
          </a:bodyPr>
          <a:lstStyle/>
          <a:p>
            <a:pPr algn="l">
              <a:spcAft>
                <a:spcPts val="300"/>
              </a:spcAft>
              <a:buFont typeface="Arial" panose="020B0604020202020204" pitchFamily="34" charset="0"/>
              <a:buChar char="•"/>
            </a:pPr>
            <a:r>
              <a:rPr lang="en-US" sz="1700" b="1" i="0" dirty="0">
                <a:solidFill>
                  <a:schemeClr val="tx1"/>
                </a:solidFill>
                <a:effectLst/>
                <a:latin typeface="+mj-lt"/>
              </a:rPr>
              <a:t>Enhanced User Interaction</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Supports </a:t>
            </a:r>
            <a:r>
              <a:rPr lang="en-US" sz="1700" b="1" i="0" dirty="0">
                <a:solidFill>
                  <a:schemeClr val="tx1"/>
                </a:solidFill>
                <a:effectLst/>
                <a:latin typeface="+mj-lt"/>
              </a:rPr>
              <a:t>natural language queries</a:t>
            </a:r>
            <a:r>
              <a:rPr lang="en-US" sz="1700" b="0" i="0" dirty="0">
                <a:solidFill>
                  <a:schemeClr val="tx1"/>
                </a:solidFill>
                <a:effectLst/>
                <a:latin typeface="+mj-lt"/>
              </a:rPr>
              <a:t> for intuitive communication.</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Enables </a:t>
            </a:r>
            <a:r>
              <a:rPr lang="en-US" sz="1700" b="1" i="0" dirty="0">
                <a:solidFill>
                  <a:schemeClr val="tx1"/>
                </a:solidFill>
                <a:effectLst/>
                <a:latin typeface="+mj-lt"/>
              </a:rPr>
              <a:t>voice commands</a:t>
            </a:r>
            <a:r>
              <a:rPr lang="en-US" sz="1700" b="0" i="0" dirty="0">
                <a:solidFill>
                  <a:schemeClr val="tx1"/>
                </a:solidFill>
                <a:effectLst/>
                <a:latin typeface="+mj-lt"/>
              </a:rPr>
              <a:t> for users who prefer spoken interaction.</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Personalized Responses</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Uses </a:t>
            </a:r>
            <a:r>
              <a:rPr lang="en-US" sz="1700" b="1" i="0" dirty="0">
                <a:solidFill>
                  <a:schemeClr val="tx1"/>
                </a:solidFill>
                <a:effectLst/>
                <a:latin typeface="+mj-lt"/>
              </a:rPr>
              <a:t>machine learning algorithms</a:t>
            </a:r>
            <a:r>
              <a:rPr lang="en-US" sz="1700" b="0" i="0" dirty="0">
                <a:solidFill>
                  <a:schemeClr val="tx1"/>
                </a:solidFill>
                <a:effectLst/>
                <a:latin typeface="+mj-lt"/>
              </a:rPr>
              <a:t> to tailor responses based on user preferences.</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Maintains </a:t>
            </a:r>
            <a:r>
              <a:rPr lang="en-US" sz="1700" b="1" i="0" dirty="0">
                <a:solidFill>
                  <a:schemeClr val="tx1"/>
                </a:solidFill>
                <a:effectLst/>
                <a:latin typeface="+mj-lt"/>
              </a:rPr>
              <a:t>context across interactions</a:t>
            </a:r>
            <a:r>
              <a:rPr lang="en-US" sz="1700" b="0" i="0" dirty="0">
                <a:solidFill>
                  <a:schemeClr val="tx1"/>
                </a:solidFill>
                <a:effectLst/>
                <a:latin typeface="+mj-lt"/>
              </a:rPr>
              <a:t> for coherent and relevant conversations..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Improved Accessibility</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Supports </a:t>
            </a:r>
            <a:r>
              <a:rPr lang="en-US" sz="1700" b="1" i="0" dirty="0">
                <a:solidFill>
                  <a:schemeClr val="tx1"/>
                </a:solidFill>
                <a:effectLst/>
                <a:latin typeface="+mj-lt"/>
              </a:rPr>
              <a:t>voice-based interactions</a:t>
            </a:r>
            <a:r>
              <a:rPr lang="en-US" sz="1700" b="0" i="0" dirty="0">
                <a:solidFill>
                  <a:schemeClr val="tx1"/>
                </a:solidFill>
                <a:effectLst/>
                <a:latin typeface="+mj-lt"/>
              </a:rPr>
              <a:t> for users with disabilities or those who prefer speaking over typing.</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Ensures inclusivity and ease of use for a wider range of users.</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24/7 Availability</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Offers round-the-clock support to users without downtime.</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Ensures users can access information anytime, anywhere.</a:t>
            </a:r>
          </a:p>
          <a:p>
            <a:pPr algn="l">
              <a:spcBef>
                <a:spcPts val="300"/>
              </a:spcBef>
              <a:spcAft>
                <a:spcPts val="300"/>
              </a:spcAft>
              <a:buFont typeface="Arial" panose="020B0604020202020204" pitchFamily="34" charset="0"/>
              <a:buChar char="•"/>
            </a:pPr>
            <a:r>
              <a:rPr lang="en-US" sz="1700" b="1" i="0" dirty="0">
                <a:solidFill>
                  <a:schemeClr val="tx1"/>
                </a:solidFill>
                <a:effectLst/>
                <a:latin typeface="+mj-lt"/>
              </a:rPr>
              <a:t>Cost-Effective Solution</a:t>
            </a:r>
            <a:r>
              <a:rPr lang="en-US" sz="1700" b="0" i="0" dirty="0">
                <a:solidFill>
                  <a:schemeClr val="tx1"/>
                </a:solidFill>
                <a:effectLst/>
                <a:latin typeface="+mj-lt"/>
              </a:rPr>
              <a: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Reduces operational costs by automating customer support.</a:t>
            </a:r>
          </a:p>
          <a:p>
            <a:pPr marL="742950" lvl="1" indent="-285750" algn="l">
              <a:spcBef>
                <a:spcPts val="300"/>
              </a:spcBef>
              <a:buFont typeface="Arial" panose="020B0604020202020204" pitchFamily="34" charset="0"/>
              <a:buChar char="•"/>
            </a:pPr>
            <a:r>
              <a:rPr lang="en-US" sz="1700" b="0" i="0" dirty="0">
                <a:solidFill>
                  <a:schemeClr val="tx1"/>
                </a:solidFill>
                <a:effectLst/>
                <a:latin typeface="+mj-lt"/>
              </a:rPr>
              <a:t>Eliminates the need for a large team of human agents.</a:t>
            </a:r>
          </a:p>
          <a:p>
            <a:endParaRPr lang="en-US" sz="1700" dirty="0">
              <a:solidFill>
                <a:schemeClr val="tx1"/>
              </a:solidFill>
              <a:latin typeface="+mj-lt"/>
            </a:endParaRPr>
          </a:p>
        </p:txBody>
      </p:sp>
    </p:spTree>
    <p:extLst>
      <p:ext uri="{BB962C8B-B14F-4D97-AF65-F5344CB8AC3E}">
        <p14:creationId xmlns:p14="http://schemas.microsoft.com/office/powerpoint/2010/main" val="215771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FCD2-E691-2879-F540-9D47514142C2}"/>
              </a:ext>
            </a:extLst>
          </p:cNvPr>
          <p:cNvSpPr>
            <a:spLocks noGrp="1"/>
          </p:cNvSpPr>
          <p:nvPr>
            <p:ph type="title"/>
          </p:nvPr>
        </p:nvSpPr>
        <p:spPr/>
        <p:txBody>
          <a:bodyPr>
            <a:normAutofit fontScale="90000"/>
          </a:bodyPr>
          <a:lstStyle/>
          <a:p>
            <a:r>
              <a:rPr lang="en-US" sz="4400" b="1" kern="0" spc="-134" dirty="0">
                <a:solidFill>
                  <a:srgbClr val="000000"/>
                </a:solidFill>
                <a:latin typeface="Inter"/>
                <a:ea typeface="Inter" pitchFamily="34" charset="-122"/>
                <a:cs typeface="Inter" pitchFamily="34" charset="-120"/>
              </a:rPr>
              <a:t>Hardware and Software Requirements:</a:t>
            </a:r>
            <a:br>
              <a:rPr lang="en-US" sz="4400" dirty="0">
                <a:latin typeface="Inter"/>
              </a:rPr>
            </a:br>
            <a:endParaRPr lang="en-US" dirty="0">
              <a:latin typeface="Inter"/>
            </a:endParaRPr>
          </a:p>
        </p:txBody>
      </p:sp>
      <p:sp>
        <p:nvSpPr>
          <p:cNvPr id="3" name="Content Placeholder 2">
            <a:extLst>
              <a:ext uri="{FF2B5EF4-FFF2-40B4-BE49-F238E27FC236}">
                <a16:creationId xmlns:a16="http://schemas.microsoft.com/office/drawing/2014/main" id="{D04BA383-632D-2D35-B48A-D2429ABC4E16}"/>
              </a:ext>
            </a:extLst>
          </p:cNvPr>
          <p:cNvSpPr>
            <a:spLocks noGrp="1"/>
          </p:cNvSpPr>
          <p:nvPr>
            <p:ph idx="1"/>
          </p:nvPr>
        </p:nvSpPr>
        <p:spPr/>
        <p:txBody>
          <a:bodyPr>
            <a:normAutofit/>
          </a:bodyPr>
          <a:lstStyle/>
          <a:p>
            <a:r>
              <a:rPr lang="en-US" sz="3000" dirty="0">
                <a:ea typeface="Inter"/>
              </a:rPr>
              <a:t>Hardware Requirements:</a:t>
            </a:r>
          </a:p>
          <a:p>
            <a:pPr lvl="1">
              <a:buFont typeface="Arial" panose="020B0604020202020204" pitchFamily="34" charset="0"/>
              <a:buChar char="•"/>
            </a:pPr>
            <a:r>
              <a:rPr lang="en-US" i="0" dirty="0"/>
              <a:t>Processor: Pentium IV, Minimum 2.80 GHz or more.</a:t>
            </a:r>
          </a:p>
          <a:p>
            <a:pPr lvl="1">
              <a:buFont typeface="Arial" panose="020B0604020202020204" pitchFamily="34" charset="0"/>
              <a:buChar char="•"/>
            </a:pPr>
            <a:r>
              <a:rPr lang="en-US" i="0" dirty="0"/>
              <a:t>Hard Drive: Minimum 40 GB or above </a:t>
            </a:r>
          </a:p>
          <a:p>
            <a:pPr lvl="1">
              <a:buFont typeface="Arial" panose="020B0604020202020204" pitchFamily="34" charset="0"/>
              <a:buChar char="•"/>
            </a:pPr>
            <a:r>
              <a:rPr lang="en-US" i="0" dirty="0"/>
              <a:t>Memory (RAM): Recommended 256 MB or above.</a:t>
            </a:r>
            <a:endParaRPr lang="en-US" i="0" dirty="0">
              <a:ea typeface="Inter"/>
            </a:endParaRPr>
          </a:p>
          <a:p>
            <a:pPr>
              <a:buFont typeface="Wingdings" panose="05000000000000000000" pitchFamily="2" charset="2"/>
              <a:buChar char="§"/>
            </a:pPr>
            <a:r>
              <a:rPr lang="en-US" sz="3000" dirty="0">
                <a:ea typeface="Inter"/>
              </a:rPr>
              <a:t>Software Requirements:</a:t>
            </a:r>
          </a:p>
          <a:p>
            <a:pPr lvl="1">
              <a:buFont typeface="Arial" panose="020B0604020202020204" pitchFamily="34" charset="0"/>
              <a:buChar char="•"/>
            </a:pPr>
            <a:r>
              <a:rPr lang="en-US" i="0" dirty="0">
                <a:ea typeface="Inter"/>
              </a:rPr>
              <a:t>Operating System: Windows 8 or above.</a:t>
            </a:r>
          </a:p>
          <a:p>
            <a:pPr lvl="1">
              <a:buFont typeface="Arial" panose="020B0604020202020204" pitchFamily="34" charset="0"/>
              <a:buChar char="•"/>
            </a:pPr>
            <a:r>
              <a:rPr lang="en-US" i="0" dirty="0">
                <a:ea typeface="Inter"/>
              </a:rPr>
              <a:t> Coding Language: Python  3.0.7</a:t>
            </a:r>
          </a:p>
        </p:txBody>
      </p:sp>
    </p:spTree>
    <p:extLst>
      <p:ext uri="{BB962C8B-B14F-4D97-AF65-F5344CB8AC3E}">
        <p14:creationId xmlns:p14="http://schemas.microsoft.com/office/powerpoint/2010/main" val="99434683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{E688DA1D-BBC8-49E1-806D-5DFBD13ED644}tf10001105</Template>
  <TotalTime>855</TotalTime>
  <Words>3173</Words>
  <Application>Microsoft Office PowerPoint</Application>
  <PresentationFormat>Widescreen</PresentationFormat>
  <Paragraphs>314</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Franklin Gothic Book</vt:lpstr>
      <vt:lpstr>Inter</vt:lpstr>
      <vt:lpstr>Times New Roman</vt:lpstr>
      <vt:lpstr>Wingdings</vt:lpstr>
      <vt:lpstr>Crop</vt:lpstr>
      <vt:lpstr>AI-BASED FAQ CHATBOT WITH VOICE ASSISTANCE</vt:lpstr>
      <vt:lpstr>CSE Department Vision and Mission</vt:lpstr>
      <vt:lpstr>Table of Contents:</vt:lpstr>
      <vt:lpstr>ABSTRACT:</vt:lpstr>
      <vt:lpstr>Existing System:</vt:lpstr>
      <vt:lpstr>Disadvantages of the Existing System:</vt:lpstr>
      <vt:lpstr>PROPOSED SYSTEM:</vt:lpstr>
      <vt:lpstr>Advantages of Proposed System:</vt:lpstr>
      <vt:lpstr>Hardware and Software Requirements: </vt:lpstr>
      <vt:lpstr>Novelty:</vt:lpstr>
      <vt:lpstr>Architecture:</vt:lpstr>
      <vt:lpstr>Modules:</vt:lpstr>
      <vt:lpstr>PowerPoint Presentation</vt:lpstr>
      <vt:lpstr>UML Diagrams:</vt:lpstr>
      <vt:lpstr>PowerPoint Presentation</vt:lpstr>
      <vt:lpstr>PowerPoint Presentation</vt:lpstr>
      <vt:lpstr>PowerPoint Presentation</vt:lpstr>
      <vt:lpstr>Sample Code:</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Github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BASKARUNI BASKAR RAJU</dc:creator>
  <cp:lastModifiedBy>BASKARUNI BASKAR RAJU</cp:lastModifiedBy>
  <cp:revision>4</cp:revision>
  <dcterms:created xsi:type="dcterms:W3CDTF">2025-03-01T17:12:29Z</dcterms:created>
  <dcterms:modified xsi:type="dcterms:W3CDTF">2025-03-10T17:52:32Z</dcterms:modified>
</cp:coreProperties>
</file>